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256" r:id="rId2"/>
    <p:sldId id="257" r:id="rId3"/>
    <p:sldId id="258" r:id="rId4"/>
    <p:sldId id="259" r:id="rId5"/>
    <p:sldId id="271" r:id="rId6"/>
    <p:sldId id="274" r:id="rId7"/>
    <p:sldId id="260" r:id="rId8"/>
    <p:sldId id="261" r:id="rId9"/>
    <p:sldId id="266" r:id="rId10"/>
    <p:sldId id="269" r:id="rId11"/>
    <p:sldId id="262" r:id="rId12"/>
    <p:sldId id="263" r:id="rId13"/>
    <p:sldId id="264" r:id="rId14"/>
    <p:sldId id="265" r:id="rId15"/>
    <p:sldId id="273" r:id="rId16"/>
    <p:sldId id="267" r:id="rId17"/>
    <p:sldId id="268" r:id="rId18"/>
    <p:sldId id="272" r:id="rId19"/>
    <p:sldId id="275" r:id="rId20"/>
    <p:sldId id="270" r:id="rId21"/>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70238"/>
  </p:normalViewPr>
  <p:slideViewPr>
    <p:cSldViewPr snapToGrid="0" snapToObjects="1">
      <p:cViewPr varScale="1">
        <p:scale>
          <a:sx n="80" d="100"/>
          <a:sy n="80" d="100"/>
        </p:scale>
        <p:origin x="1360" y="176"/>
      </p:cViewPr>
      <p:guideLst/>
    </p:cSldViewPr>
  </p:slideViewPr>
  <p:notesTextViewPr>
    <p:cViewPr>
      <p:scale>
        <a:sx n="155" d="100"/>
        <a:sy n="15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tiff>
</file>

<file path=ppt/media/image10.tif>
</file>

<file path=ppt/media/image11.png>
</file>

<file path=ppt/media/image12.tif>
</file>

<file path=ppt/media/image13.tif>
</file>

<file path=ppt/media/image14.png>
</file>

<file path=ppt/media/image15.png>
</file>

<file path=ppt/media/image16.png>
</file>

<file path=ppt/media/image17.png>
</file>

<file path=ppt/media/image2.tiff>
</file>

<file path=ppt/media/image3.tiff>
</file>

<file path=ppt/media/image4.tiff>
</file>

<file path=ppt/media/image5.tiff>
</file>

<file path=ppt/media/image6.tiff>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8" name="Shape 118"/>
          <p:cNvSpPr>
            <a:spLocks noGrp="1" noRot="1" noChangeAspect="1"/>
          </p:cNvSpPr>
          <p:nvPr>
            <p:ph type="sldImg"/>
          </p:nvPr>
        </p:nvSpPr>
        <p:spPr>
          <a:xfrm>
            <a:off x="1143000" y="685800"/>
            <a:ext cx="4572000" cy="3429000"/>
          </a:xfrm>
          <a:prstGeom prst="rect">
            <a:avLst/>
          </a:prstGeom>
        </p:spPr>
        <p:txBody>
          <a:bodyPr/>
          <a:lstStyle/>
          <a:p>
            <a:endParaRPr/>
          </a:p>
        </p:txBody>
      </p:sp>
      <p:sp>
        <p:nvSpPr>
          <p:cNvPr id="119" name="Shape 11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defRPr sz="1200">
        <a:latin typeface="+mj-lt"/>
        <a:ea typeface="+mj-ea"/>
        <a:cs typeface="+mj-cs"/>
        <a:sym typeface="Calibri"/>
      </a:defRPr>
    </a:lvl1pPr>
    <a:lvl2pPr indent="228600" defTabSz="457200" latinLnBrk="0">
      <a:defRPr sz="1200">
        <a:latin typeface="+mj-lt"/>
        <a:ea typeface="+mj-ea"/>
        <a:cs typeface="+mj-cs"/>
        <a:sym typeface="Calibri"/>
      </a:defRPr>
    </a:lvl2pPr>
    <a:lvl3pPr indent="457200" defTabSz="457200" latinLnBrk="0">
      <a:defRPr sz="1200">
        <a:latin typeface="+mj-lt"/>
        <a:ea typeface="+mj-ea"/>
        <a:cs typeface="+mj-cs"/>
        <a:sym typeface="Calibri"/>
      </a:defRPr>
    </a:lvl3pPr>
    <a:lvl4pPr indent="685800" defTabSz="457200" latinLnBrk="0">
      <a:defRPr sz="1200">
        <a:latin typeface="+mj-lt"/>
        <a:ea typeface="+mj-ea"/>
        <a:cs typeface="+mj-cs"/>
        <a:sym typeface="Calibri"/>
      </a:defRPr>
    </a:lvl4pPr>
    <a:lvl5pPr indent="914400" defTabSz="457200" latinLnBrk="0">
      <a:defRPr sz="1200">
        <a:latin typeface="+mj-lt"/>
        <a:ea typeface="+mj-ea"/>
        <a:cs typeface="+mj-cs"/>
        <a:sym typeface="Calibri"/>
      </a:defRPr>
    </a:lvl5pPr>
    <a:lvl6pPr indent="1143000" defTabSz="457200" latinLnBrk="0">
      <a:defRPr sz="1200">
        <a:latin typeface="+mj-lt"/>
        <a:ea typeface="+mj-ea"/>
        <a:cs typeface="+mj-cs"/>
        <a:sym typeface="Calibri"/>
      </a:defRPr>
    </a:lvl6pPr>
    <a:lvl7pPr indent="1371600" defTabSz="457200" latinLnBrk="0">
      <a:defRPr sz="1200">
        <a:latin typeface="+mj-lt"/>
        <a:ea typeface="+mj-ea"/>
        <a:cs typeface="+mj-cs"/>
        <a:sym typeface="Calibri"/>
      </a:defRPr>
    </a:lvl7pPr>
    <a:lvl8pPr indent="1600200" defTabSz="457200" latinLnBrk="0">
      <a:defRPr sz="1200">
        <a:latin typeface="+mj-lt"/>
        <a:ea typeface="+mj-ea"/>
        <a:cs typeface="+mj-cs"/>
        <a:sym typeface="Calibri"/>
      </a:defRPr>
    </a:lvl8pPr>
    <a:lvl9pPr indent="1828800" defTabSz="457200" latinLnBrk="0">
      <a:defRPr sz="12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en.wikipedia.org/wiki/Data"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eveloper.mozilla.org/en-US/docs/Glossary/Protocol"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74320" indent="-274320" defTabSz="365758">
              <a:spcBef>
                <a:spcPts val="500"/>
              </a:spcBef>
              <a:defRPr sz="2500"/>
            </a:pPr>
            <a:r>
              <a:rPr lang="en-US" sz="4000" b="0" dirty="0"/>
              <a:t>- How are applications that run locally setup? Code, files and database are on the same machine </a:t>
            </a:r>
          </a:p>
          <a:p>
            <a:pPr marL="274320" indent="-274320" defTabSz="365758">
              <a:spcBef>
                <a:spcPts val="500"/>
              </a:spcBef>
              <a:defRPr sz="2500"/>
            </a:pPr>
            <a:r>
              <a:rPr lang="en-US" sz="4000" b="0" dirty="0"/>
              <a:t>- Such a process is usually separated into phases to improve detecting errors for each implemented components</a:t>
            </a:r>
          </a:p>
          <a:p>
            <a:pPr marL="274320" indent="-274320" defTabSz="365758">
              <a:spcBef>
                <a:spcPts val="500"/>
              </a:spcBef>
              <a:defRPr sz="2500"/>
            </a:pPr>
            <a:r>
              <a:rPr lang="en-US" sz="4000" b="0" dirty="0"/>
              <a:t>- Beside errors that are produces by programming the software itself others could be made through configuring or programming the network and infrastructure</a:t>
            </a:r>
          </a:p>
          <a:p>
            <a:pPr marL="274320" indent="-274320" defTabSz="365758">
              <a:spcBef>
                <a:spcPts val="500"/>
              </a:spcBef>
              <a:defRPr sz="2500"/>
            </a:pPr>
            <a:r>
              <a:rPr lang="en-US" sz="4000" b="0" dirty="0"/>
              <a:t>- In order to detect errors correctly additional knowledge about networking and Infrastructure is needed.</a:t>
            </a:r>
          </a:p>
          <a:p>
            <a:endParaRPr lang="en-US" sz="4000" b="0" dirty="0"/>
          </a:p>
        </p:txBody>
      </p:sp>
    </p:spTree>
    <p:extLst>
      <p:ext uri="{BB962C8B-B14F-4D97-AF65-F5344CB8AC3E}">
        <p14:creationId xmlns:p14="http://schemas.microsoft.com/office/powerpoint/2010/main" val="14327455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00000"/>
              </a:lnSpc>
              <a:spcBef>
                <a:spcPts val="0"/>
              </a:spcBef>
              <a:spcAft>
                <a:spcPts val="0"/>
              </a:spcAft>
              <a:buClrTx/>
              <a:buSzTx/>
              <a:buFontTx/>
              <a:buNone/>
              <a:tabLst/>
              <a:defRPr/>
            </a:pPr>
            <a:r>
              <a:rPr lang="en-US" sz="1200" dirty="0"/>
              <a:t>A distributed application structure is a partition of the tasks or workloads between servers, and service requesters, called clients</a:t>
            </a:r>
          </a:p>
          <a:p>
            <a:endParaRPr lang="en-US" dirty="0"/>
          </a:p>
        </p:txBody>
      </p:sp>
    </p:spTree>
    <p:extLst>
      <p:ext uri="{BB962C8B-B14F-4D97-AF65-F5344CB8AC3E}">
        <p14:creationId xmlns:p14="http://schemas.microsoft.com/office/powerpoint/2010/main" val="42295751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defRPr sz="1400">
                <a:latin typeface="+mn-lt"/>
                <a:ea typeface="+mn-ea"/>
                <a:cs typeface="+mn-cs"/>
                <a:sym typeface="Helvetica"/>
              </a:defRPr>
            </a:pPr>
            <a:r>
              <a:rPr lang="en-US" sz="1200" dirty="0">
                <a:latin typeface="+mj-lt"/>
                <a:ea typeface="+mj-ea"/>
                <a:cs typeface="+mj-cs"/>
                <a:sym typeface="Helvetica"/>
              </a:rPr>
              <a:t>Your application must respect the specification of the used protocols. </a:t>
            </a:r>
          </a:p>
          <a:p>
            <a:pPr>
              <a:spcBef>
                <a:spcPts val="0"/>
              </a:spcBef>
              <a:defRPr sz="1400">
                <a:latin typeface="+mn-lt"/>
                <a:ea typeface="+mn-ea"/>
                <a:cs typeface="+mn-cs"/>
                <a:sym typeface="Helvetica"/>
              </a:defRPr>
            </a:pPr>
            <a:r>
              <a:rPr lang="en-US" sz="1200" dirty="0">
                <a:latin typeface="+mj-lt"/>
                <a:ea typeface="+mj-ea"/>
                <a:cs typeface="+mj-cs"/>
                <a:sym typeface="Helvetica"/>
              </a:rPr>
              <a:t>An example of such used protocols are IP, TCP, UPD, HTTP</a:t>
            </a:r>
          </a:p>
          <a:p>
            <a:pPr>
              <a:spcBef>
                <a:spcPts val="0"/>
              </a:spcBef>
              <a:defRPr sz="1400">
                <a:latin typeface="+mn-lt"/>
                <a:ea typeface="+mn-ea"/>
                <a:cs typeface="+mn-cs"/>
                <a:sym typeface="Helvetica"/>
              </a:defRPr>
            </a:pPr>
            <a:r>
              <a:rPr lang="en-US" sz="1200" dirty="0">
                <a:latin typeface="+mj-lt"/>
                <a:ea typeface="+mj-ea"/>
                <a:cs typeface="+mj-cs"/>
                <a:sym typeface="Helvetica"/>
              </a:rPr>
              <a:t>We will look closer to some protocols in the following slides.</a:t>
            </a:r>
            <a:endParaRPr lang="en-US" dirty="0"/>
          </a:p>
          <a:p>
            <a:pPr marL="285750" indent="-285750" fontAlgn="base">
              <a:buFont typeface="Arial" panose="020B0604020202020204" pitchFamily="34" charset="0"/>
              <a:buChar char="•"/>
            </a:pPr>
            <a:r>
              <a:rPr lang="en-US" dirty="0"/>
              <a:t>Syntax (data format and coding)</a:t>
            </a:r>
          </a:p>
          <a:p>
            <a:pPr marL="285750" indent="-285750" fontAlgn="base">
              <a:buFont typeface="Arial" panose="020B0604020202020204" pitchFamily="34" charset="0"/>
              <a:buChar char="•"/>
            </a:pPr>
            <a:r>
              <a:rPr lang="en-US" dirty="0"/>
              <a:t>Semantics (control information and error handling)</a:t>
            </a:r>
          </a:p>
          <a:p>
            <a:pPr marL="285750" indent="-285750" fontAlgn="base">
              <a:buFont typeface="Arial" panose="020B0604020202020204" pitchFamily="34" charset="0"/>
              <a:buChar char="•"/>
            </a:pPr>
            <a:r>
              <a:rPr lang="en-US" dirty="0"/>
              <a:t>Timing (speed matching and sequencing)</a:t>
            </a:r>
          </a:p>
          <a:p>
            <a:endParaRPr lang="en-US" dirty="0"/>
          </a:p>
        </p:txBody>
      </p:sp>
    </p:spTree>
    <p:extLst>
      <p:ext uri="{BB962C8B-B14F-4D97-AF65-F5344CB8AC3E}">
        <p14:creationId xmlns:p14="http://schemas.microsoft.com/office/powerpoint/2010/main" val="3434560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sym typeface="Helvetica"/>
              </a:rPr>
              <a:t>Computer network</a:t>
            </a:r>
            <a:r>
              <a:rPr lang="en-US" sz="1200" dirty="0">
                <a:sym typeface="Helvetica"/>
              </a:rPr>
              <a:t> </a:t>
            </a:r>
            <a:r>
              <a:rPr lang="en-US" sz="1200" dirty="0"/>
              <a:t>is a telecommunications network which allows computers to exchange data</a:t>
            </a:r>
          </a:p>
          <a:p>
            <a:pPr marL="0" marR="0" lvl="0" indent="0" defTabSz="45720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j-lt"/>
                <a:ea typeface="+mj-ea"/>
                <a:cs typeface="+mj-cs"/>
                <a:sym typeface="Calibri"/>
              </a:rPr>
              <a:t>Data are transmitted as a bit of streams or as a network packet that is a formatted unit of </a:t>
            </a:r>
            <a:r>
              <a:rPr lang="en-US" sz="1200" u="sng" kern="1200" dirty="0">
                <a:solidFill>
                  <a:schemeClr val="tx1"/>
                </a:solidFill>
                <a:uFill>
                  <a:solidFill>
                    <a:srgbClr val="0000FF"/>
                  </a:solidFill>
                </a:uFill>
                <a:latin typeface="+mj-lt"/>
                <a:ea typeface="+mj-ea"/>
                <a:cs typeface="+mj-cs"/>
                <a:sym typeface="Calibri"/>
                <a:hlinkClick r:id="rId3"/>
              </a:rPr>
              <a:t>data</a:t>
            </a:r>
            <a:r>
              <a:rPr lang="en-US" sz="1200" kern="1200" dirty="0">
                <a:solidFill>
                  <a:schemeClr val="tx1"/>
                </a:solidFill>
                <a:latin typeface="+mj-lt"/>
                <a:ea typeface="+mj-ea"/>
                <a:cs typeface="+mj-cs"/>
                <a:sym typeface="Calibri"/>
              </a:rPr>
              <a:t> (a list of bits or bytes)</a:t>
            </a:r>
          </a:p>
          <a:p>
            <a:endParaRPr lang="en-US" dirty="0"/>
          </a:p>
        </p:txBody>
      </p:sp>
    </p:spTree>
    <p:extLst>
      <p:ext uri="{BB962C8B-B14F-4D97-AF65-F5344CB8AC3E}">
        <p14:creationId xmlns:p14="http://schemas.microsoft.com/office/powerpoint/2010/main" val="40714669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46888" indent="-246888" defTabSz="329184">
              <a:spcBef>
                <a:spcPts val="500"/>
              </a:spcBef>
              <a:defRPr sz="1700"/>
            </a:pPr>
            <a:r>
              <a:rPr lang="en-US" dirty="0"/>
              <a:t>A </a:t>
            </a:r>
            <a:r>
              <a:rPr lang="en-US" dirty="0" err="1"/>
              <a:t>voip</a:t>
            </a:r>
            <a:r>
              <a:rPr lang="en-US" dirty="0"/>
              <a:t> call uses typically a UDP connection. </a:t>
            </a:r>
          </a:p>
          <a:p>
            <a:pPr marL="246888" indent="-246888" defTabSz="329184">
              <a:spcBef>
                <a:spcPts val="500"/>
              </a:spcBef>
              <a:defRPr sz="1700"/>
            </a:pPr>
            <a:r>
              <a:rPr lang="en-US" dirty="0"/>
              <a:t>The data flows in the networks starting from host one (A) until it reaches host (B)</a:t>
            </a:r>
          </a:p>
          <a:p>
            <a:pPr marL="246888" indent="-246888" defTabSz="329184">
              <a:spcBef>
                <a:spcPts val="500"/>
              </a:spcBef>
              <a:defRPr sz="1700"/>
            </a:pPr>
            <a:r>
              <a:rPr lang="en-US" dirty="0"/>
              <a:t>It might flow through some routers between host (A) and (B)</a:t>
            </a:r>
          </a:p>
          <a:p>
            <a:endParaRPr lang="en-US" dirty="0"/>
          </a:p>
        </p:txBody>
      </p:sp>
    </p:spTree>
    <p:extLst>
      <p:ext uri="{BB962C8B-B14F-4D97-AF65-F5344CB8AC3E}">
        <p14:creationId xmlns:p14="http://schemas.microsoft.com/office/powerpoint/2010/main" val="35400449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1200" dirty="0">
                <a:solidFill>
                  <a:srgbClr val="252525"/>
                </a:solidFill>
                <a:sym typeface="Helvetica"/>
              </a:rPr>
              <a:t>Delivery established through IP address </a:t>
            </a:r>
          </a:p>
          <a:p>
            <a:pPr marL="171450" indent="-171450">
              <a:buFontTx/>
              <a:buChar char="-"/>
            </a:pPr>
            <a:r>
              <a:rPr lang="en-US" sz="1200" dirty="0"/>
              <a:t>IP also defines addressing methods that are used to label the datagram with source and destination information</a:t>
            </a:r>
            <a:endParaRPr lang="en-US" dirty="0"/>
          </a:p>
        </p:txBody>
      </p:sp>
    </p:spTree>
    <p:extLst>
      <p:ext uri="{BB962C8B-B14F-4D97-AF65-F5344CB8AC3E}">
        <p14:creationId xmlns:p14="http://schemas.microsoft.com/office/powerpoint/2010/main" val="32772603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00000"/>
              </a:lnSpc>
              <a:spcBef>
                <a:spcPts val="0"/>
              </a:spcBef>
              <a:spcAft>
                <a:spcPts val="0"/>
              </a:spcAft>
              <a:buClrTx/>
              <a:buSzTx/>
              <a:buFontTx/>
              <a:buNone/>
              <a:tabLst/>
              <a:defRPr/>
            </a:pPr>
            <a:r>
              <a:rPr lang="en-US" dirty="0"/>
              <a:t>HTTP is an application </a:t>
            </a:r>
            <a:r>
              <a:rPr lang="en-US" dirty="0">
                <a:hlinkClick r:id="rId3" tooltip="protocol: A protocol is a system of rules that define how data is exchanged within or between computers.  Communications between devices require that the devices agree on the format of the data that is being exchanged. The set of rules that defines a format is called a protocol."/>
              </a:rPr>
              <a:t>protocol</a:t>
            </a:r>
            <a:r>
              <a:rPr lang="en-US" dirty="0"/>
              <a:t> that defines a language for clients and servers to speak to each other. This is like the language you use to order your goods.</a:t>
            </a:r>
          </a:p>
          <a:p>
            <a:pPr marL="0" marR="0" lvl="0" indent="0" defTabSz="457200" eaLnBrk="1" fontAlgn="auto" latinLnBrk="0" hangingPunct="1">
              <a:lnSpc>
                <a:spcPct val="100000"/>
              </a:lnSpc>
              <a:spcBef>
                <a:spcPts val="0"/>
              </a:spcBef>
              <a:spcAft>
                <a:spcPts val="0"/>
              </a:spcAft>
              <a:buClrTx/>
              <a:buSzTx/>
              <a:buFontTx/>
              <a:buNone/>
              <a:tabLst/>
              <a:defRPr/>
            </a:pPr>
            <a:r>
              <a:rPr lang="en-US" dirty="0"/>
              <a:t>:A website is made up of many different files, which are like the different parts of the goods you buy from the shop. These files come in two main types: </a:t>
            </a:r>
            <a:r>
              <a:rPr lang="en-US" b="1" dirty="0"/>
              <a:t>Code files, Assets</a:t>
            </a:r>
          </a:p>
          <a:p>
            <a:pPr marL="0" marR="0" lvl="0" indent="0" defTabSz="457200" eaLnBrk="1" fontAlgn="auto" latinLnBrk="0" hangingPunct="1">
              <a:lnSpc>
                <a:spcPct val="100000"/>
              </a:lnSpc>
              <a:spcBef>
                <a:spcPts val="0"/>
              </a:spcBef>
              <a:spcAft>
                <a:spcPts val="0"/>
              </a:spcAft>
              <a:buClrTx/>
              <a:buSzTx/>
              <a:buFontTx/>
              <a:buNone/>
              <a:tabLst/>
              <a:defRPr/>
            </a:pPr>
            <a:r>
              <a:rPr lang="en-US" sz="1200" b="1" dirty="0"/>
              <a:t>Assets:</a:t>
            </a:r>
            <a:r>
              <a:rPr lang="en-US" sz="1200" dirty="0"/>
              <a:t> such as images, music, video, Word documents, and PDFs.</a:t>
            </a:r>
          </a:p>
          <a:p>
            <a:pPr marL="0" marR="0" lvl="0" indent="0" defTabSz="457200" eaLnBrk="1" fontAlgn="auto" latinLnBrk="0" hangingPunct="1">
              <a:lnSpc>
                <a:spcPct val="100000"/>
              </a:lnSpc>
              <a:spcBef>
                <a:spcPts val="0"/>
              </a:spcBef>
              <a:spcAft>
                <a:spcPts val="0"/>
              </a:spcAft>
              <a:buClrTx/>
              <a:buSzTx/>
              <a:buFontTx/>
              <a:buNone/>
              <a:tabLst/>
              <a:defRPr/>
            </a:pPr>
            <a:endParaRPr lang="en-US" dirty="0"/>
          </a:p>
          <a:p>
            <a:pPr marL="0" marR="0" lvl="0" indent="0" defTabSz="457200" eaLnBrk="1" fontAlgn="auto" latinLnBrk="0" hangingPunct="1">
              <a:lnSpc>
                <a:spcPct val="100000"/>
              </a:lnSpc>
              <a:spcBef>
                <a:spcPts val="0"/>
              </a:spcBef>
              <a:spcAft>
                <a:spcPts val="0"/>
              </a:spcAft>
              <a:buClrTx/>
              <a:buSzTx/>
              <a:buFontTx/>
              <a:buNone/>
              <a:tabLst/>
              <a:defRPr/>
            </a:pPr>
            <a:endParaRPr lang="en-US" dirty="0"/>
          </a:p>
          <a:p>
            <a:endParaRPr lang="en-US" dirty="0"/>
          </a:p>
        </p:txBody>
      </p:sp>
    </p:spTree>
    <p:extLst>
      <p:ext uri="{BB962C8B-B14F-4D97-AF65-F5344CB8AC3E}">
        <p14:creationId xmlns:p14="http://schemas.microsoft.com/office/powerpoint/2010/main" val="22300675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defTabSz="349483">
              <a:lnSpc>
                <a:spcPts val="2800"/>
              </a:lnSpc>
              <a:spcBef>
                <a:spcPts val="0"/>
              </a:spcBef>
              <a:buSzTx/>
              <a:buNone/>
              <a:defRPr sz="1512"/>
            </a:pPr>
            <a:r>
              <a:rPr lang="en-US" sz="2200" b="1" dirty="0"/>
              <a:t>Motivation</a:t>
            </a:r>
            <a:r>
              <a:rPr lang="en-US" sz="2200" dirty="0"/>
              <a:t>:  Use divide and conquer to simplify among the parts of a program </a:t>
            </a:r>
          </a:p>
          <a:p>
            <a:pPr marL="0" lvl="1" indent="174741" defTabSz="349483">
              <a:lnSpc>
                <a:spcPts val="2800"/>
              </a:lnSpc>
              <a:spcBef>
                <a:spcPts val="0"/>
              </a:spcBef>
              <a:buSzTx/>
              <a:buNone/>
              <a:defRPr sz="1512"/>
            </a:pPr>
            <a:r>
              <a:rPr lang="en-US" sz="2200" dirty="0"/>
              <a:t>-  Defines the role the objects play in an application into one of three parts</a:t>
            </a:r>
          </a:p>
          <a:p>
            <a:pPr marL="0" lvl="1" indent="174741" defTabSz="349483">
              <a:lnSpc>
                <a:spcPts val="2800"/>
              </a:lnSpc>
              <a:spcBef>
                <a:spcPts val="0"/>
              </a:spcBef>
              <a:buSzTx/>
              <a:buNone/>
              <a:defRPr sz="1512"/>
            </a:pPr>
            <a:r>
              <a:rPr lang="en-US" sz="2200" dirty="0"/>
              <a:t>-  Defines the way objects communicate with each other</a:t>
            </a:r>
          </a:p>
          <a:p>
            <a:endParaRPr lang="en-US" dirty="0"/>
          </a:p>
        </p:txBody>
      </p:sp>
    </p:spTree>
    <p:extLst>
      <p:ext uri="{BB962C8B-B14F-4D97-AF65-F5344CB8AC3E}">
        <p14:creationId xmlns:p14="http://schemas.microsoft.com/office/powerpoint/2010/main" val="12583529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685800" y="2130425"/>
            <a:ext cx="7772400" cy="1470025"/>
          </a:xfrm>
          <a:prstGeom prst="rect">
            <a:avLst/>
          </a:prstGeom>
        </p:spPr>
        <p:txBody>
          <a:bodyPr/>
          <a:lstStyle/>
          <a:p>
            <a:r>
              <a:t>Title Text</a:t>
            </a:r>
          </a:p>
        </p:txBody>
      </p:sp>
      <p:sp>
        <p:nvSpPr>
          <p:cNvPr id="12" name="Body Level One…"/>
          <p:cNvSpPr txBox="1">
            <a:spLocks noGrp="1"/>
          </p:cNvSpPr>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latin typeface="+mj-lt"/>
                <a:ea typeface="+mj-ea"/>
                <a:cs typeface="+mj-cs"/>
                <a:sym typeface="Calibri"/>
              </a:defRPr>
            </a:lvl1pPr>
            <a:lvl2pPr marL="0" indent="0" algn="ctr">
              <a:buSzTx/>
              <a:buFontTx/>
              <a:buNone/>
              <a:defRPr>
                <a:solidFill>
                  <a:srgbClr val="888888"/>
                </a:solidFill>
                <a:latin typeface="+mj-lt"/>
                <a:ea typeface="+mj-ea"/>
                <a:cs typeface="+mj-cs"/>
                <a:sym typeface="Calibri"/>
              </a:defRPr>
            </a:lvl2pPr>
            <a:lvl3pPr marL="0" indent="0" algn="ctr">
              <a:buSzTx/>
              <a:buFontTx/>
              <a:buNone/>
              <a:defRPr>
                <a:solidFill>
                  <a:srgbClr val="888888"/>
                </a:solidFill>
                <a:latin typeface="+mj-lt"/>
                <a:ea typeface="+mj-ea"/>
                <a:cs typeface="+mj-cs"/>
                <a:sym typeface="Calibri"/>
              </a:defRPr>
            </a:lvl3pPr>
            <a:lvl4pPr marL="0" indent="0" algn="ctr">
              <a:buSzTx/>
              <a:buFontTx/>
              <a:buNone/>
              <a:defRPr>
                <a:solidFill>
                  <a:srgbClr val="888888"/>
                </a:solidFill>
                <a:latin typeface="+mj-lt"/>
                <a:ea typeface="+mj-ea"/>
                <a:cs typeface="+mj-cs"/>
                <a:sym typeface="Calibri"/>
              </a:defRPr>
            </a:lvl4pPr>
            <a:lvl5pPr marL="0" indent="0" algn="ctr">
              <a:buSzTx/>
              <a:buFontTx/>
              <a:buNone/>
              <a:defRPr>
                <a:solidFill>
                  <a:srgbClr val="888888"/>
                </a:solidFill>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92" name="Title Text"/>
          <p:cNvSpPr txBox="1">
            <a:spLocks noGrp="1"/>
          </p:cNvSpPr>
          <p:nvPr>
            <p:ph type="title"/>
          </p:nvPr>
        </p:nvSpPr>
        <p:spPr>
          <a:prstGeom prst="rect">
            <a:avLst/>
          </a:prstGeom>
        </p:spPr>
        <p:txBody>
          <a:bodyPr/>
          <a:lstStyle/>
          <a:p>
            <a:r>
              <a:t>Title Text</a:t>
            </a:r>
          </a:p>
        </p:txBody>
      </p:sp>
      <p:sp>
        <p:nvSpPr>
          <p:cNvPr id="93"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01" name="Title Text"/>
          <p:cNvSpPr txBox="1">
            <a:spLocks noGrp="1"/>
          </p:cNvSpPr>
          <p:nvPr>
            <p:ph type="title"/>
          </p:nvPr>
        </p:nvSpPr>
        <p:spPr>
          <a:xfrm>
            <a:off x="6629400" y="274638"/>
            <a:ext cx="2057400" cy="5851527"/>
          </a:xfrm>
          <a:prstGeom prst="rect">
            <a:avLst/>
          </a:prstGeom>
        </p:spPr>
        <p:txBody>
          <a:bodyPr/>
          <a:lstStyle/>
          <a:p>
            <a:r>
              <a:t>Title Text</a:t>
            </a:r>
          </a:p>
        </p:txBody>
      </p:sp>
      <p:sp>
        <p:nvSpPr>
          <p:cNvPr id="102" name="Body Level One…"/>
          <p:cNvSpPr txBox="1">
            <a:spLocks noGrp="1"/>
          </p:cNvSpPr>
          <p:nvPr>
            <p:ph type="body" idx="1"/>
          </p:nvPr>
        </p:nvSpPr>
        <p:spPr>
          <a:xfrm>
            <a:off x="457200" y="274638"/>
            <a:ext cx="6019800" cy="585152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110" name="Title Text"/>
          <p:cNvSpPr txBox="1">
            <a:spLocks noGrp="1"/>
          </p:cNvSpPr>
          <p:nvPr>
            <p:ph type="title"/>
          </p:nvPr>
        </p:nvSpPr>
        <p:spPr>
          <a:prstGeom prst="rect">
            <a:avLst/>
          </a:prstGeom>
        </p:spPr>
        <p:txBody>
          <a:bodyPr/>
          <a:lstStyle/>
          <a:p>
            <a:r>
              <a:t>Title Text</a:t>
            </a:r>
          </a:p>
        </p:txBody>
      </p:sp>
      <p:sp>
        <p:nvSpPr>
          <p:cNvPr id="11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1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le Text"/>
          <p:cNvSpPr txBox="1">
            <a:spLocks noGrp="1"/>
          </p:cNvSpPr>
          <p:nvPr>
            <p:ph type="title"/>
          </p:nvPr>
        </p:nvSpPr>
        <p:spPr>
          <a:prstGeom prst="rect">
            <a:avLst/>
          </a:prstGeom>
        </p:spPr>
        <p:txBody>
          <a:bodyPr/>
          <a:lstStyle/>
          <a:p>
            <a:r>
              <a:t>Title Text</a:t>
            </a:r>
          </a:p>
        </p:txBody>
      </p:sp>
      <p:sp>
        <p:nvSpPr>
          <p:cNvPr id="2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722312" y="4406900"/>
            <a:ext cx="7772401" cy="1362075"/>
          </a:xfrm>
          <a:prstGeom prst="rect">
            <a:avLst/>
          </a:prstGeom>
        </p:spPr>
        <p:txBody>
          <a:bodyPr anchor="t"/>
          <a:lstStyle>
            <a:lvl1pPr algn="l">
              <a:defRPr sz="4000" b="1" cap="all"/>
            </a:lvl1pPr>
          </a:lstStyle>
          <a:p>
            <a:r>
              <a:t>Title Text</a:t>
            </a:r>
          </a:p>
        </p:txBody>
      </p:sp>
      <p:sp>
        <p:nvSpPr>
          <p:cNvPr id="30" name="Body Level One…"/>
          <p:cNvSpPr txBox="1">
            <a:spLocks noGrp="1"/>
          </p:cNvSpPr>
          <p:nvPr>
            <p:ph type="body" sz="quarter" idx="1"/>
          </p:nvPr>
        </p:nvSpPr>
        <p:spPr>
          <a:xfrm>
            <a:off x="722312" y="2906713"/>
            <a:ext cx="7772401" cy="1500191"/>
          </a:xfrm>
          <a:prstGeom prst="rect">
            <a:avLst/>
          </a:prstGeom>
        </p:spPr>
        <p:txBody>
          <a:bodyPr anchor="b"/>
          <a:lstStyle>
            <a:lvl1pPr marL="0" indent="0">
              <a:spcBef>
                <a:spcPts val="400"/>
              </a:spcBef>
              <a:buSzTx/>
              <a:buFontTx/>
              <a:buNone/>
              <a:defRPr sz="2000">
                <a:solidFill>
                  <a:srgbClr val="888888"/>
                </a:solidFill>
                <a:latin typeface="+mj-lt"/>
                <a:ea typeface="+mj-ea"/>
                <a:cs typeface="+mj-cs"/>
                <a:sym typeface="Calibri"/>
              </a:defRPr>
            </a:lvl1pPr>
            <a:lvl2pPr marL="0" indent="0">
              <a:spcBef>
                <a:spcPts val="400"/>
              </a:spcBef>
              <a:buSzTx/>
              <a:buFontTx/>
              <a:buNone/>
              <a:defRPr sz="2000">
                <a:solidFill>
                  <a:srgbClr val="888888"/>
                </a:solidFill>
                <a:latin typeface="+mj-lt"/>
                <a:ea typeface="+mj-ea"/>
                <a:cs typeface="+mj-cs"/>
                <a:sym typeface="Calibri"/>
              </a:defRPr>
            </a:lvl2pPr>
            <a:lvl3pPr marL="0" indent="0">
              <a:spcBef>
                <a:spcPts val="400"/>
              </a:spcBef>
              <a:buSzTx/>
              <a:buFontTx/>
              <a:buNone/>
              <a:defRPr sz="2000">
                <a:solidFill>
                  <a:srgbClr val="888888"/>
                </a:solidFill>
                <a:latin typeface="+mj-lt"/>
                <a:ea typeface="+mj-ea"/>
                <a:cs typeface="+mj-cs"/>
                <a:sym typeface="Calibri"/>
              </a:defRPr>
            </a:lvl3pPr>
            <a:lvl4pPr marL="0" indent="0">
              <a:spcBef>
                <a:spcPts val="400"/>
              </a:spcBef>
              <a:buSzTx/>
              <a:buFontTx/>
              <a:buNone/>
              <a:defRPr sz="2000">
                <a:solidFill>
                  <a:srgbClr val="888888"/>
                </a:solidFill>
                <a:latin typeface="+mj-lt"/>
                <a:ea typeface="+mj-ea"/>
                <a:cs typeface="+mj-cs"/>
                <a:sym typeface="Calibri"/>
              </a:defRPr>
            </a:lvl4pPr>
            <a:lvl5pPr marL="0" indent="0">
              <a:spcBef>
                <a:spcPts val="400"/>
              </a:spcBef>
              <a:buSzTx/>
              <a:buFontTx/>
              <a:buNone/>
              <a:defRPr sz="2000">
                <a:solidFill>
                  <a:srgbClr val="888888"/>
                </a:solidFill>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txBox="1">
            <a:spLocks noGrp="1"/>
          </p:cNvSpPr>
          <p:nvPr>
            <p:ph type="title"/>
          </p:nvPr>
        </p:nvSpPr>
        <p:spPr>
          <a:prstGeom prst="rect">
            <a:avLst/>
          </a:prstGeom>
        </p:spPr>
        <p:txBody>
          <a:bodyPr/>
          <a:lstStyle/>
          <a:p>
            <a:r>
              <a:t>Title Text</a:t>
            </a:r>
          </a:p>
        </p:txBody>
      </p:sp>
      <p:sp>
        <p:nvSpPr>
          <p:cNvPr id="39" name="Body Level One…"/>
          <p:cNvSpPr txBox="1">
            <a:spLocks noGrp="1"/>
          </p:cNvSpPr>
          <p:nvPr>
            <p:ph type="body" sz="half" idx="1"/>
          </p:nvPr>
        </p:nvSpPr>
        <p:spPr>
          <a:xfrm>
            <a:off x="457200" y="1600200"/>
            <a:ext cx="4038600" cy="4525963"/>
          </a:xfrm>
          <a:prstGeom prst="rect">
            <a:avLst/>
          </a:prstGeom>
        </p:spPr>
        <p:txBody>
          <a:bodyPr/>
          <a:lstStyle>
            <a:lvl1pPr>
              <a:spcBef>
                <a:spcPts val="600"/>
              </a:spcBef>
              <a:defRPr sz="2800">
                <a:latin typeface="+mj-lt"/>
                <a:ea typeface="+mj-ea"/>
                <a:cs typeface="+mj-cs"/>
                <a:sym typeface="Calibri"/>
              </a:defRPr>
            </a:lvl1pPr>
            <a:lvl2pPr marL="790575" indent="-333375">
              <a:spcBef>
                <a:spcPts val="600"/>
              </a:spcBef>
              <a:defRPr sz="2800">
                <a:latin typeface="+mj-lt"/>
                <a:ea typeface="+mj-ea"/>
                <a:cs typeface="+mj-cs"/>
                <a:sym typeface="Calibri"/>
              </a:defRPr>
            </a:lvl2pPr>
            <a:lvl3pPr marL="1234438" indent="-320038">
              <a:spcBef>
                <a:spcPts val="600"/>
              </a:spcBef>
              <a:defRPr sz="2800">
                <a:latin typeface="+mj-lt"/>
                <a:ea typeface="+mj-ea"/>
                <a:cs typeface="+mj-cs"/>
                <a:sym typeface="Calibri"/>
              </a:defRPr>
            </a:lvl3pPr>
            <a:lvl4pPr marL="1727200" indent="-355600">
              <a:spcBef>
                <a:spcPts val="600"/>
              </a:spcBef>
              <a:defRPr sz="2800">
                <a:latin typeface="+mj-lt"/>
                <a:ea typeface="+mj-ea"/>
                <a:cs typeface="+mj-cs"/>
                <a:sym typeface="Calibri"/>
              </a:defRPr>
            </a:lvl4pPr>
            <a:lvl5pPr marL="2184400" indent="-355600">
              <a:spcBef>
                <a:spcPts val="600"/>
              </a:spcBef>
              <a:defRPr sz="2800">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txBox="1">
            <a:spLocks noGrp="1"/>
          </p:cNvSpPr>
          <p:nvPr>
            <p:ph type="title"/>
          </p:nvPr>
        </p:nvSpPr>
        <p:spPr>
          <a:prstGeom prst="rect">
            <a:avLst/>
          </a:prstGeom>
        </p:spPr>
        <p:txBody>
          <a:bodyPr/>
          <a:lstStyle/>
          <a:p>
            <a:r>
              <a:t>Title Text</a:t>
            </a:r>
          </a:p>
        </p:txBody>
      </p:sp>
      <p:sp>
        <p:nvSpPr>
          <p:cNvPr id="48" name="Body Level One…"/>
          <p:cNvSpPr txBox="1">
            <a:spLocks noGrp="1"/>
          </p:cNvSpPr>
          <p:nvPr>
            <p:ph type="body" sz="quarter" idx="1"/>
          </p:nvPr>
        </p:nvSpPr>
        <p:spPr>
          <a:xfrm>
            <a:off x="457200" y="1535112"/>
            <a:ext cx="4040188" cy="639763"/>
          </a:xfrm>
          <a:prstGeom prst="rect">
            <a:avLst/>
          </a:prstGeom>
        </p:spPr>
        <p:txBody>
          <a:bodyPr anchor="b"/>
          <a:lstStyle>
            <a:lvl1pPr marL="0" indent="0">
              <a:spcBef>
                <a:spcPts val="500"/>
              </a:spcBef>
              <a:buSzTx/>
              <a:buFontTx/>
              <a:buNone/>
              <a:defRPr sz="2400" b="1">
                <a:latin typeface="+mj-lt"/>
                <a:ea typeface="+mj-ea"/>
                <a:cs typeface="+mj-cs"/>
                <a:sym typeface="Calibri"/>
              </a:defRPr>
            </a:lvl1pPr>
            <a:lvl2pPr marL="0" indent="0">
              <a:spcBef>
                <a:spcPts val="500"/>
              </a:spcBef>
              <a:buSzTx/>
              <a:buFontTx/>
              <a:buNone/>
              <a:defRPr sz="2400" b="1">
                <a:latin typeface="+mj-lt"/>
                <a:ea typeface="+mj-ea"/>
                <a:cs typeface="+mj-cs"/>
                <a:sym typeface="Calibri"/>
              </a:defRPr>
            </a:lvl2pPr>
            <a:lvl3pPr marL="0" indent="0">
              <a:spcBef>
                <a:spcPts val="500"/>
              </a:spcBef>
              <a:buSzTx/>
              <a:buFontTx/>
              <a:buNone/>
              <a:defRPr sz="2400" b="1">
                <a:latin typeface="+mj-lt"/>
                <a:ea typeface="+mj-ea"/>
                <a:cs typeface="+mj-cs"/>
                <a:sym typeface="Calibri"/>
              </a:defRPr>
            </a:lvl3pPr>
            <a:lvl4pPr marL="0" indent="0">
              <a:spcBef>
                <a:spcPts val="500"/>
              </a:spcBef>
              <a:buSzTx/>
              <a:buFontTx/>
              <a:buNone/>
              <a:defRPr sz="2400" b="1">
                <a:latin typeface="+mj-lt"/>
                <a:ea typeface="+mj-ea"/>
                <a:cs typeface="+mj-cs"/>
                <a:sym typeface="Calibri"/>
              </a:defRPr>
            </a:lvl4pPr>
            <a:lvl5pPr marL="0" indent="0">
              <a:spcBef>
                <a:spcPts val="500"/>
              </a:spcBef>
              <a:buSzTx/>
              <a:buFontTx/>
              <a:buNone/>
              <a:defRPr sz="2400" b="1">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49" name="Shape 49"/>
          <p:cNvSpPr>
            <a:spLocks noGrp="1"/>
          </p:cNvSpPr>
          <p:nvPr>
            <p:ph type="body" sz="quarter" idx="13"/>
          </p:nvPr>
        </p:nvSpPr>
        <p:spPr>
          <a:xfrm>
            <a:off x="4645025" y="1535112"/>
            <a:ext cx="4041775" cy="639766"/>
          </a:xfrm>
          <a:prstGeom prst="rect">
            <a:avLst/>
          </a:prstGeom>
        </p:spPr>
        <p:txBody>
          <a:bodyPr anchor="b"/>
          <a:lstStyle/>
          <a:p>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txBox="1">
            <a:spLocks noGrp="1"/>
          </p:cNvSpPr>
          <p:nvPr>
            <p:ph type="title"/>
          </p:nvPr>
        </p:nvSpPr>
        <p:spPr>
          <a:xfrm>
            <a:off x="457200" y="273050"/>
            <a:ext cx="3008316" cy="1162050"/>
          </a:xfrm>
          <a:prstGeom prst="rect">
            <a:avLst/>
          </a:prstGeom>
        </p:spPr>
        <p:txBody>
          <a:bodyPr anchor="b"/>
          <a:lstStyle>
            <a:lvl1pPr algn="l">
              <a:defRPr sz="2000" b="1"/>
            </a:lvl1pPr>
          </a:lstStyle>
          <a:p>
            <a:r>
              <a:t>Title Text</a:t>
            </a:r>
          </a:p>
        </p:txBody>
      </p:sp>
      <p:sp>
        <p:nvSpPr>
          <p:cNvPr id="73" name="Body Level One…"/>
          <p:cNvSpPr txBox="1">
            <a:spLocks noGrp="1"/>
          </p:cNvSpPr>
          <p:nvPr>
            <p:ph type="body" idx="1"/>
          </p:nvPr>
        </p:nvSpPr>
        <p:spPr>
          <a:xfrm>
            <a:off x="3575050" y="273050"/>
            <a:ext cx="5111750" cy="585311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4" name="Shape 74"/>
          <p:cNvSpPr>
            <a:spLocks noGrp="1"/>
          </p:cNvSpPr>
          <p:nvPr>
            <p:ph type="body" sz="half" idx="13"/>
          </p:nvPr>
        </p:nvSpPr>
        <p:spPr>
          <a:xfrm>
            <a:off x="457198" y="1435100"/>
            <a:ext cx="3008317" cy="4691063"/>
          </a:xfrm>
          <a:prstGeom prst="rect">
            <a:avLst/>
          </a:prstGeom>
        </p:spPr>
        <p:txBody>
          <a:bodyPr/>
          <a:lstStyle/>
          <a:p>
            <a:endParaRP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txBox="1">
            <a:spLocks noGrp="1"/>
          </p:cNvSpPr>
          <p:nvPr>
            <p:ph type="title"/>
          </p:nvPr>
        </p:nvSpPr>
        <p:spPr>
          <a:xfrm>
            <a:off x="1792288" y="4800600"/>
            <a:ext cx="5486404" cy="566738"/>
          </a:xfrm>
          <a:prstGeom prst="rect">
            <a:avLst/>
          </a:prstGeom>
        </p:spPr>
        <p:txBody>
          <a:bodyPr anchor="b"/>
          <a:lstStyle>
            <a:lvl1pPr algn="l">
              <a:defRPr sz="2000" b="1"/>
            </a:lvl1pPr>
          </a:lstStyle>
          <a:p>
            <a:r>
              <a:t>Title Text</a:t>
            </a:r>
          </a:p>
        </p:txBody>
      </p:sp>
      <p:sp>
        <p:nvSpPr>
          <p:cNvPr id="83" name="Shape 83"/>
          <p:cNvSpPr>
            <a:spLocks noGrp="1"/>
          </p:cNvSpPr>
          <p:nvPr>
            <p:ph type="pic" sz="half" idx="13"/>
          </p:nvPr>
        </p:nvSpPr>
        <p:spPr>
          <a:xfrm>
            <a:off x="1792288" y="612775"/>
            <a:ext cx="5486404" cy="4114800"/>
          </a:xfrm>
          <a:prstGeom prst="rect">
            <a:avLst/>
          </a:prstGeom>
        </p:spPr>
        <p:txBody>
          <a:bodyPr lIns="91439" tIns="45719" rIns="91439" bIns="45719">
            <a:noAutofit/>
          </a:bodyPr>
          <a:lstStyle/>
          <a:p>
            <a:endParaRPr/>
          </a:p>
        </p:txBody>
      </p:sp>
      <p:sp>
        <p:nvSpPr>
          <p:cNvPr id="84" name="Body Level One…"/>
          <p:cNvSpPr txBox="1">
            <a:spLocks noGrp="1"/>
          </p:cNvSpPr>
          <p:nvPr>
            <p:ph type="body" sz="quarter" idx="1"/>
          </p:nvPr>
        </p:nvSpPr>
        <p:spPr>
          <a:xfrm>
            <a:off x="1792288" y="5367337"/>
            <a:ext cx="5486404" cy="804866"/>
          </a:xfrm>
          <a:prstGeom prst="rect">
            <a:avLst/>
          </a:prstGeom>
        </p:spPr>
        <p:txBody>
          <a:bodyPr/>
          <a:lstStyle>
            <a:lvl1pPr marL="0" indent="0">
              <a:spcBef>
                <a:spcPts val="300"/>
              </a:spcBef>
              <a:buSzTx/>
              <a:buFontTx/>
              <a:buNone/>
              <a:defRPr sz="1400">
                <a:latin typeface="+mj-lt"/>
                <a:ea typeface="+mj-ea"/>
                <a:cs typeface="+mj-cs"/>
                <a:sym typeface="Calibri"/>
              </a:defRPr>
            </a:lvl1pPr>
            <a:lvl2pPr marL="0" indent="0">
              <a:spcBef>
                <a:spcPts val="300"/>
              </a:spcBef>
              <a:buSzTx/>
              <a:buFontTx/>
              <a:buNone/>
              <a:defRPr sz="1400">
                <a:latin typeface="+mj-lt"/>
                <a:ea typeface="+mj-ea"/>
                <a:cs typeface="+mj-cs"/>
                <a:sym typeface="Calibri"/>
              </a:defRPr>
            </a:lvl2pPr>
            <a:lvl3pPr marL="0" indent="0">
              <a:spcBef>
                <a:spcPts val="300"/>
              </a:spcBef>
              <a:buSzTx/>
              <a:buFontTx/>
              <a:buNone/>
              <a:defRPr sz="1400">
                <a:latin typeface="+mj-lt"/>
                <a:ea typeface="+mj-ea"/>
                <a:cs typeface="+mj-cs"/>
                <a:sym typeface="Calibri"/>
              </a:defRPr>
            </a:lvl3pPr>
            <a:lvl4pPr marL="0" indent="0">
              <a:spcBef>
                <a:spcPts val="300"/>
              </a:spcBef>
              <a:buSzTx/>
              <a:buFontTx/>
              <a:buNone/>
              <a:defRPr sz="1400">
                <a:latin typeface="+mj-lt"/>
                <a:ea typeface="+mj-ea"/>
                <a:cs typeface="+mj-cs"/>
                <a:sym typeface="Calibri"/>
              </a:defRPr>
            </a:lvl4pPr>
            <a:lvl5pPr marL="0" indent="0">
              <a:spcBef>
                <a:spcPts val="300"/>
              </a:spcBef>
              <a:buSzTx/>
              <a:buFontTx/>
              <a:buNone/>
              <a:defRPr sz="1400">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457200" y="274638"/>
            <a:ext cx="8229600" cy="1143001"/>
          </a:xfrm>
          <a:prstGeom prst="rect">
            <a:avLst/>
          </a:prstGeom>
          <a:ln w="12700">
            <a:miter lim="400000"/>
          </a:ln>
          <a:extLst>
            <a:ext uri="{C572A759-6A51-4108-AA02-DFA0A04FC94B}">
              <ma14:wrappingTextBoxFlag xmlns="" xmlns:ma14="http://schemas.microsoft.com/office/mac/drawingml/2011/main" val="1"/>
            </a:ext>
          </a:extLst>
        </p:spPr>
        <p:txBody>
          <a:bodyPr lIns="45718" tIns="45718" rIns="45718" bIns="45718" anchor="ctr">
            <a:normAutofit/>
          </a:bodyPr>
          <a:lstStyle/>
          <a:p>
            <a:r>
              <a:t>Title Text</a:t>
            </a:r>
          </a:p>
        </p:txBody>
      </p:sp>
      <p:sp>
        <p:nvSpPr>
          <p:cNvPr id="3" name="Body Level One…"/>
          <p:cNvSpPr txBox="1">
            <a:spLocks noGrp="1"/>
          </p:cNvSpPr>
          <p:nvPr>
            <p:ph type="body" idx="1"/>
          </p:nvPr>
        </p:nvSpPr>
        <p:spPr>
          <a:xfrm>
            <a:off x="457200" y="1600200"/>
            <a:ext cx="8229600" cy="4525963"/>
          </a:xfrm>
          <a:prstGeom prst="rect">
            <a:avLst/>
          </a:prstGeom>
          <a:ln w="12700">
            <a:miter lim="400000"/>
          </a:ln>
          <a:extLst>
            <a:ext uri="{C572A759-6A51-4108-AA02-DFA0A04FC94B}">
              <ma14:wrappingTextBoxFlag xmlns="" xmlns:ma14="http://schemas.microsoft.com/office/mac/drawingml/2011/main" val="1"/>
            </a:ext>
          </a:extLst>
        </p:spPr>
        <p:txBody>
          <a:bodyPr lIns="45718" tIns="45718" rIns="45718" bIns="45718">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8422823" y="6404294"/>
            <a:ext cx="263978" cy="269237"/>
          </a:xfrm>
          <a:prstGeom prst="rect">
            <a:avLst/>
          </a:prstGeom>
          <a:ln w="12700">
            <a:miter lim="400000"/>
          </a:ln>
        </p:spPr>
        <p:txBody>
          <a:bodyPr wrap="none" lIns="45718" tIns="45718" rIns="45718" bIns="45718"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1pPr>
      <a:lvl2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2pPr>
      <a:lvl3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3pPr>
      <a:lvl4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4pPr>
      <a:lvl5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5pPr>
      <a:lvl6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6pPr>
      <a:lvl7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7pPr>
      <a:lvl8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8pPr>
      <a:lvl9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1pPr>
      <a:lvl2pPr marL="783771" marR="0" indent="-326571"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4pPr>
      <a:lvl5pPr marL="21945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9pPr>
    </p:bodyStyle>
    <p:otherStyle>
      <a:lvl1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1pPr>
      <a:lvl2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2pPr>
      <a:lvl3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3pPr>
      <a:lvl4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4pPr>
      <a:lvl5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ti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3.ti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t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tiff"/><Relationship Id="rId3" Type="http://schemas.openxmlformats.org/officeDocument/2006/relationships/image" Target="../media/image1.tiff"/><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tiff"/><Relationship Id="rId5" Type="http://schemas.openxmlformats.org/officeDocument/2006/relationships/image" Target="../media/image3.tiff"/><Relationship Id="rId4" Type="http://schemas.openxmlformats.org/officeDocument/2006/relationships/image" Target="../media/image2.tiff"/></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t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Shape 121"/>
          <p:cNvSpPr txBox="1">
            <a:spLocks noGrp="1"/>
          </p:cNvSpPr>
          <p:nvPr>
            <p:ph type="ctrTitle"/>
          </p:nvPr>
        </p:nvSpPr>
        <p:spPr>
          <a:prstGeom prst="rect">
            <a:avLst/>
          </a:prstGeom>
        </p:spPr>
        <p:txBody>
          <a:bodyPr/>
          <a:lstStyle/>
          <a:p>
            <a:r>
              <a:rPr dirty="0"/>
              <a:t>Networking and distributed applications</a:t>
            </a:r>
          </a:p>
        </p:txBody>
      </p:sp>
      <p:sp>
        <p:nvSpPr>
          <p:cNvPr id="4" name="TextBox 3">
            <a:extLst>
              <a:ext uri="{FF2B5EF4-FFF2-40B4-BE49-F238E27FC236}">
                <a16:creationId xmlns:a16="http://schemas.microsoft.com/office/drawing/2014/main" id="{D82DD504-6A2D-A64D-B16D-C10F6F247371}"/>
              </a:ext>
            </a:extLst>
          </p:cNvPr>
          <p:cNvSpPr txBox="1"/>
          <p:nvPr/>
        </p:nvSpPr>
        <p:spPr>
          <a:xfrm>
            <a:off x="2053388" y="3866147"/>
            <a:ext cx="5518485" cy="55399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algn="ctr"/>
            <a:r>
              <a:rPr lang="en-US" sz="3000" dirty="0"/>
              <a:t>INFDEV04-5</a:t>
            </a:r>
            <a:endParaRPr kumimoji="0" lang="en-US" sz="3000" i="0" u="none" strike="noStrike" cap="none" spc="0" normalizeH="0" baseline="0" dirty="0">
              <a:ln>
                <a:noFill/>
              </a:ln>
              <a:solidFill>
                <a:srgbClr val="000000"/>
              </a:solidFill>
              <a:effectLst/>
              <a:uFillTx/>
              <a:latin typeface="+mj-lt"/>
              <a:ea typeface="+mj-ea"/>
              <a:cs typeface="+mj-cs"/>
              <a:sym typeface="Calibri"/>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Shape 184"/>
          <p:cNvSpPr txBox="1">
            <a:spLocks noGrp="1"/>
          </p:cNvSpPr>
          <p:nvPr>
            <p:ph type="title"/>
          </p:nvPr>
        </p:nvSpPr>
        <p:spPr>
          <a:xfrm>
            <a:off x="457200" y="274637"/>
            <a:ext cx="8229600" cy="1143004"/>
          </a:xfrm>
          <a:prstGeom prst="rect">
            <a:avLst/>
          </a:prstGeom>
        </p:spPr>
        <p:txBody>
          <a:bodyPr/>
          <a:lstStyle>
            <a:lvl1pPr defTabSz="384047">
              <a:defRPr sz="3600"/>
            </a:lvl1pPr>
          </a:lstStyle>
          <a:p>
            <a:r>
              <a:t>Common network layers and data flow</a:t>
            </a:r>
          </a:p>
        </p:txBody>
      </p:sp>
      <p:pic>
        <p:nvPicPr>
          <p:cNvPr id="166" name="image2.tif" descr="image2.tif"/>
          <p:cNvPicPr>
            <a:picLocks noChangeAspect="1"/>
          </p:cNvPicPr>
          <p:nvPr/>
        </p:nvPicPr>
        <p:blipFill>
          <a:blip r:embed="rId3">
            <a:extLst/>
          </a:blip>
          <a:stretch>
            <a:fillRect/>
          </a:stretch>
        </p:blipFill>
        <p:spPr>
          <a:xfrm>
            <a:off x="896912" y="1984968"/>
            <a:ext cx="3503499" cy="4146999"/>
          </a:xfrm>
          <a:prstGeom prst="rect">
            <a:avLst/>
          </a:prstGeom>
          <a:ln w="12700">
            <a:miter lim="400000"/>
          </a:ln>
        </p:spPr>
      </p:pic>
      <p:pic>
        <p:nvPicPr>
          <p:cNvPr id="167" name="image3.tif" descr="image3.tif"/>
          <p:cNvPicPr>
            <a:picLocks noChangeAspect="1"/>
          </p:cNvPicPr>
          <p:nvPr/>
        </p:nvPicPr>
        <p:blipFill>
          <a:blip r:embed="rId4">
            <a:extLst/>
          </a:blip>
          <a:stretch>
            <a:fillRect/>
          </a:stretch>
        </p:blipFill>
        <p:spPr>
          <a:xfrm>
            <a:off x="4572000" y="2336804"/>
            <a:ext cx="4701347" cy="2938342"/>
          </a:xfrm>
          <a:prstGeom prst="rect">
            <a:avLst/>
          </a:prstGeom>
          <a:ln w="12700">
            <a:miter lim="400000"/>
          </a:ln>
        </p:spPr>
      </p:pic>
      <p:sp>
        <p:nvSpPr>
          <p:cNvPr id="168" name="Shape 187"/>
          <p:cNvSpPr txBox="1">
            <a:spLocks noGrp="1"/>
          </p:cNvSpPr>
          <p:nvPr>
            <p:ph type="body" sz="half" idx="1"/>
          </p:nvPr>
        </p:nvSpPr>
        <p:spPr>
          <a:xfrm>
            <a:off x="457200" y="1193800"/>
            <a:ext cx="8229600" cy="563979"/>
          </a:xfrm>
          <a:prstGeom prst="rect">
            <a:avLst/>
          </a:prstGeom>
        </p:spPr>
        <p:txBody>
          <a:bodyPr/>
          <a:lstStyle/>
          <a:p>
            <a:pPr marL="246888" indent="-246888" defTabSz="329184">
              <a:spcBef>
                <a:spcPts val="500"/>
              </a:spcBef>
              <a:defRPr sz="1700"/>
            </a:pPr>
            <a:r>
              <a:rPr lang="en-US" dirty="0"/>
              <a:t>Let us look at a typical example of making a a voice over </a:t>
            </a:r>
            <a:r>
              <a:rPr lang="en-US" dirty="0" err="1"/>
              <a:t>ip</a:t>
            </a:r>
            <a:r>
              <a:rPr lang="en-US" dirty="0"/>
              <a:t> (</a:t>
            </a:r>
            <a:r>
              <a:rPr lang="en-US" dirty="0" err="1"/>
              <a:t>voip</a:t>
            </a:r>
            <a:r>
              <a:rPr lang="en-US" dirty="0"/>
              <a:t> call)</a:t>
            </a:r>
          </a:p>
          <a:p>
            <a:pPr marL="0" indent="0" defTabSz="329184">
              <a:spcBef>
                <a:spcPts val="500"/>
              </a:spcBef>
              <a:buNone/>
              <a:defRPr sz="1700"/>
            </a:pPr>
            <a:endParaRPr dirty="0"/>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Shape 157"/>
          <p:cNvSpPr txBox="1">
            <a:spLocks noGrp="1"/>
          </p:cNvSpPr>
          <p:nvPr>
            <p:ph type="title"/>
          </p:nvPr>
        </p:nvSpPr>
        <p:spPr>
          <a:xfrm>
            <a:off x="457200" y="274637"/>
            <a:ext cx="8229600" cy="1143004"/>
          </a:xfrm>
          <a:prstGeom prst="rect">
            <a:avLst/>
          </a:prstGeom>
        </p:spPr>
        <p:txBody>
          <a:bodyPr/>
          <a:lstStyle/>
          <a:p>
            <a:r>
              <a:t>Internet protocol</a:t>
            </a:r>
          </a:p>
        </p:txBody>
      </p:sp>
      <p:sp>
        <p:nvSpPr>
          <p:cNvPr id="141" name="Shape 158"/>
          <p:cNvSpPr txBox="1">
            <a:spLocks noGrp="1"/>
          </p:cNvSpPr>
          <p:nvPr>
            <p:ph type="body" idx="1"/>
          </p:nvPr>
        </p:nvSpPr>
        <p:spPr>
          <a:xfrm>
            <a:off x="457200" y="1600200"/>
            <a:ext cx="8229600" cy="4525963"/>
          </a:xfrm>
          <a:prstGeom prst="rect">
            <a:avLst/>
          </a:prstGeom>
        </p:spPr>
        <p:txBody>
          <a:bodyPr>
            <a:normAutofit/>
          </a:bodyPr>
          <a:lstStyle/>
          <a:p>
            <a:pPr defTabSz="352042">
              <a:spcBef>
                <a:spcPts val="0"/>
              </a:spcBef>
              <a:defRPr sz="2400">
                <a:solidFill>
                  <a:srgbClr val="252525"/>
                </a:solidFill>
                <a:latin typeface="+mn-lt"/>
                <a:ea typeface="+mn-ea"/>
                <a:cs typeface="+mn-cs"/>
                <a:sym typeface="Helvetica"/>
              </a:defRPr>
            </a:pPr>
            <a:r>
              <a:rPr sz="2200" dirty="0">
                <a:latin typeface="Arial" panose="020B0604020202020204" pitchFamily="34" charset="0"/>
                <a:cs typeface="Arial" panose="020B0604020202020204" pitchFamily="34" charset="0"/>
              </a:rPr>
              <a:t>IP has the task of delivering packets from the source node to the destination</a:t>
            </a:r>
            <a:r>
              <a:rPr lang="en-US" sz="2200" dirty="0">
                <a:latin typeface="Arial" panose="020B0604020202020204" pitchFamily="34" charset="0"/>
                <a:cs typeface="Arial" panose="020B0604020202020204" pitchFamily="34" charset="0"/>
              </a:rPr>
              <a:t> node</a:t>
            </a:r>
          </a:p>
          <a:p>
            <a:pPr defTabSz="352042">
              <a:spcBef>
                <a:spcPts val="0"/>
              </a:spcBef>
              <a:defRPr sz="2400">
                <a:solidFill>
                  <a:srgbClr val="252525"/>
                </a:solidFill>
                <a:latin typeface="+mn-lt"/>
                <a:ea typeface="+mn-ea"/>
                <a:cs typeface="+mn-cs"/>
                <a:sym typeface="Helvetica"/>
              </a:defRPr>
            </a:pPr>
            <a:r>
              <a:rPr lang="en-US" sz="2200" dirty="0">
                <a:solidFill>
                  <a:srgbClr val="252525"/>
                </a:solidFill>
                <a:latin typeface="Arial" panose="020B0604020202020204" pitchFamily="34" charset="0"/>
                <a:cs typeface="Arial" panose="020B0604020202020204" pitchFamily="34" charset="0"/>
                <a:sym typeface="Helvetica"/>
              </a:rPr>
              <a:t>How is this delivery established? </a:t>
            </a:r>
          </a:p>
          <a:p>
            <a:pPr defTabSz="352042">
              <a:spcBef>
                <a:spcPts val="0"/>
              </a:spcBef>
              <a:defRPr sz="2400">
                <a:solidFill>
                  <a:srgbClr val="252525"/>
                </a:solidFill>
                <a:latin typeface="+mn-lt"/>
                <a:ea typeface="+mn-ea"/>
                <a:cs typeface="+mn-cs"/>
                <a:sym typeface="Helvetica"/>
              </a:defRPr>
            </a:pPr>
            <a:r>
              <a:rPr lang="en-US" sz="2200" dirty="0">
                <a:solidFill>
                  <a:srgbClr val="252525"/>
                </a:solidFill>
                <a:latin typeface="Arial" panose="020B0604020202020204" pitchFamily="34" charset="0"/>
                <a:cs typeface="Arial" panose="020B0604020202020204" pitchFamily="34" charset="0"/>
                <a:sym typeface="Helvetica"/>
              </a:rPr>
              <a:t>Why do we need such a protocol? </a:t>
            </a:r>
            <a:endParaRPr sz="2200" dirty="0">
              <a:latin typeface="Arial" panose="020B0604020202020204" pitchFamily="34" charset="0"/>
              <a:cs typeface="Arial" panose="020B0604020202020204" pitchFamily="34" charset="0"/>
            </a:endParaRPr>
          </a:p>
          <a:p>
            <a:pPr defTabSz="352042">
              <a:spcBef>
                <a:spcPts val="0"/>
              </a:spcBef>
              <a:defRPr sz="2400">
                <a:solidFill>
                  <a:srgbClr val="252525"/>
                </a:solidFill>
                <a:latin typeface="+mn-lt"/>
                <a:ea typeface="+mn-ea"/>
                <a:cs typeface="+mn-cs"/>
                <a:sym typeface="Helvetica"/>
              </a:defRPr>
            </a:pPr>
            <a:r>
              <a:rPr lang="en-US" sz="2200" dirty="0">
                <a:latin typeface="Arial" panose="020B0604020202020204" pitchFamily="34" charset="0"/>
                <a:cs typeface="Arial" panose="020B0604020202020204" pitchFamily="34" charset="0"/>
              </a:rPr>
              <a:t>There are two versions of it? </a:t>
            </a:r>
            <a:endParaRPr sz="2200" dirty="0">
              <a:latin typeface="Arial" panose="020B0604020202020204" pitchFamily="34" charset="0"/>
              <a:cs typeface="Arial" panose="020B0604020202020204" pitchFamily="34" charset="0"/>
            </a:endParaRPr>
          </a:p>
          <a:p>
            <a:pPr defTabSz="352042">
              <a:spcBef>
                <a:spcPts val="500"/>
              </a:spcBef>
              <a:defRPr sz="2400"/>
            </a:pPr>
            <a:r>
              <a:rPr sz="2200" dirty="0">
                <a:latin typeface="Arial" panose="020B0604020202020204" pitchFamily="34" charset="0"/>
                <a:cs typeface="Arial" panose="020B0604020202020204" pitchFamily="34" charset="0"/>
              </a:rPr>
              <a:t>IPv4</a:t>
            </a:r>
          </a:p>
          <a:p>
            <a:pPr marL="694945" lvl="1" indent="-342900" defTabSz="352042">
              <a:spcBef>
                <a:spcPts val="500"/>
              </a:spcBef>
              <a:defRPr sz="2400"/>
            </a:pPr>
            <a:r>
              <a:rPr sz="2200" dirty="0">
                <a:latin typeface="Arial" panose="020B0604020202020204" pitchFamily="34" charset="0"/>
                <a:cs typeface="Arial" panose="020B0604020202020204" pitchFamily="34" charset="0"/>
              </a:rPr>
              <a:t>Since 1981</a:t>
            </a:r>
          </a:p>
          <a:p>
            <a:pPr marL="694945" lvl="1" indent="-342900" defTabSz="352042">
              <a:spcBef>
                <a:spcPts val="500"/>
              </a:spcBef>
              <a:defRPr sz="2400"/>
            </a:pPr>
            <a:r>
              <a:rPr sz="2200" dirty="0">
                <a:latin typeface="Arial" panose="020B0604020202020204" pitchFamily="34" charset="0"/>
                <a:cs typeface="Arial" panose="020B0604020202020204" pitchFamily="34" charset="0"/>
              </a:rPr>
              <a:t>32 bit</a:t>
            </a:r>
          </a:p>
          <a:p>
            <a:pPr marL="694945" lvl="1" indent="-342900" defTabSz="352042">
              <a:spcBef>
                <a:spcPts val="500"/>
              </a:spcBef>
              <a:defRPr sz="2400"/>
            </a:pPr>
            <a:r>
              <a:rPr sz="2200" dirty="0">
                <a:latin typeface="Arial" panose="020B0604020202020204" pitchFamily="34" charset="0"/>
                <a:cs typeface="Arial" panose="020B0604020202020204" pitchFamily="34" charset="0"/>
              </a:rPr>
              <a:t>Decimal / 4 groups of 3 digits</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hape 160"/>
          <p:cNvSpPr txBox="1">
            <a:spLocks noGrp="1"/>
          </p:cNvSpPr>
          <p:nvPr>
            <p:ph type="title"/>
          </p:nvPr>
        </p:nvSpPr>
        <p:spPr>
          <a:xfrm>
            <a:off x="457200" y="274637"/>
            <a:ext cx="8229600" cy="1143004"/>
          </a:xfrm>
          <a:prstGeom prst="rect">
            <a:avLst/>
          </a:prstGeom>
        </p:spPr>
        <p:txBody>
          <a:bodyPr/>
          <a:lstStyle/>
          <a:p>
            <a:r>
              <a:rPr dirty="0"/>
              <a:t>IPv4 sample</a:t>
            </a:r>
          </a:p>
        </p:txBody>
      </p:sp>
      <p:pic>
        <p:nvPicPr>
          <p:cNvPr id="144" name="image5.png" descr="image5.png"/>
          <p:cNvPicPr>
            <a:picLocks noChangeAspect="1"/>
          </p:cNvPicPr>
          <p:nvPr/>
        </p:nvPicPr>
        <p:blipFill>
          <a:blip r:embed="rId2">
            <a:extLst/>
          </a:blip>
          <a:srcRect l="822" b="17690"/>
          <a:stretch>
            <a:fillRect/>
          </a:stretch>
        </p:blipFill>
        <p:spPr>
          <a:xfrm>
            <a:off x="934499" y="2903070"/>
            <a:ext cx="6296347" cy="1416436"/>
          </a:xfrm>
          <a:prstGeom prst="rect">
            <a:avLst/>
          </a:prstGeom>
          <a:ln w="12700">
            <a:miter lim="400000"/>
          </a:ln>
        </p:spPr>
      </p:pic>
      <p:sp>
        <p:nvSpPr>
          <p:cNvPr id="145" name="Shape 162"/>
          <p:cNvSpPr txBox="1"/>
          <p:nvPr/>
        </p:nvSpPr>
        <p:spPr>
          <a:xfrm>
            <a:off x="754885" y="1581237"/>
            <a:ext cx="7472823" cy="1158237"/>
          </a:xfrm>
          <a:prstGeom prst="rect">
            <a:avLst/>
          </a:prstGeom>
          <a:ln w="12700">
            <a:miter lim="400000"/>
          </a:ln>
          <a:extLst>
            <a:ext uri="{C572A759-6A51-4108-AA02-DFA0A04FC94B}">
              <ma14:wrappingTextBoxFlag xmlns="" xmlns:ma14="http://schemas.microsoft.com/office/mac/drawingml/2011/main" val="1"/>
            </a:ext>
          </a:extLst>
        </p:spPr>
        <p:txBody>
          <a:bodyPr lIns="45718" tIns="45718" rIns="45718" bIns="45718">
            <a:spAutoFit/>
          </a:bodyPr>
          <a:lstStyle/>
          <a:p>
            <a:pPr marL="180472" indent="-180472">
              <a:buSzPct val="100000"/>
              <a:buChar char="•"/>
            </a:pPr>
            <a:r>
              <a:rPr dirty="0"/>
              <a:t>Consider having the following private IP address for a machine:</a:t>
            </a:r>
          </a:p>
          <a:p>
            <a:pPr marL="561471" lvl="1" indent="-180472">
              <a:buSzPct val="100000"/>
              <a:buChar char="•"/>
            </a:pPr>
            <a:r>
              <a:rPr dirty="0"/>
              <a:t>192.168.1.255</a:t>
            </a:r>
          </a:p>
          <a:p>
            <a:pPr marL="180472" indent="-180472">
              <a:buSzPct val="100000"/>
              <a:buChar char="•"/>
            </a:pPr>
            <a:r>
              <a:rPr dirty="0"/>
              <a:t>The IP address is represented through the following binary code</a:t>
            </a:r>
          </a:p>
          <a:p>
            <a:pPr marL="561471" lvl="1" indent="-180472">
              <a:buSzPct val="100000"/>
              <a:buChar char="•"/>
            </a:pPr>
            <a:r>
              <a:rPr dirty="0"/>
              <a:t>11000000.10101000.00000001.11111111</a:t>
            </a:r>
          </a:p>
        </p:txBody>
      </p:sp>
      <p:pic>
        <p:nvPicPr>
          <p:cNvPr id="5" name="image3.tif" descr="image3.tif">
            <a:extLst>
              <a:ext uri="{FF2B5EF4-FFF2-40B4-BE49-F238E27FC236}">
                <a16:creationId xmlns:a16="http://schemas.microsoft.com/office/drawing/2014/main" id="{55515A27-B7DE-3448-80CB-AD8B3EAD69D7}"/>
              </a:ext>
            </a:extLst>
          </p:cNvPr>
          <p:cNvPicPr>
            <a:picLocks noChangeAspect="1"/>
          </p:cNvPicPr>
          <p:nvPr/>
        </p:nvPicPr>
        <p:blipFill>
          <a:blip r:embed="rId3">
            <a:extLst/>
          </a:blip>
          <a:stretch>
            <a:fillRect/>
          </a:stretch>
        </p:blipFill>
        <p:spPr>
          <a:xfrm>
            <a:off x="6925102" y="53709"/>
            <a:ext cx="2374019" cy="1483762"/>
          </a:xfrm>
          <a:prstGeom prst="rect">
            <a:avLst/>
          </a:prstGeom>
          <a:ln w="12700">
            <a:miter lim="400000"/>
          </a:ln>
        </p:spPr>
      </p:pic>
      <p:cxnSp>
        <p:nvCxnSpPr>
          <p:cNvPr id="4" name="Straight Arrow Connector 3">
            <a:extLst>
              <a:ext uri="{FF2B5EF4-FFF2-40B4-BE49-F238E27FC236}">
                <a16:creationId xmlns:a16="http://schemas.microsoft.com/office/drawing/2014/main" id="{BC6828DE-5194-1C44-93AD-9ABA54EBC268}"/>
              </a:ext>
            </a:extLst>
          </p:cNvPr>
          <p:cNvCxnSpPr>
            <a:cxnSpLocks/>
          </p:cNvCxnSpPr>
          <p:nvPr/>
        </p:nvCxnSpPr>
        <p:spPr>
          <a:xfrm>
            <a:off x="6400800" y="991183"/>
            <a:ext cx="830046"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7" name="Shape 167"/>
          <p:cNvSpPr txBox="1">
            <a:spLocks noGrp="1"/>
          </p:cNvSpPr>
          <p:nvPr>
            <p:ph type="title"/>
          </p:nvPr>
        </p:nvSpPr>
        <p:spPr>
          <a:xfrm>
            <a:off x="457200" y="274637"/>
            <a:ext cx="8229600" cy="1143004"/>
          </a:xfrm>
          <a:prstGeom prst="rect">
            <a:avLst/>
          </a:prstGeom>
        </p:spPr>
        <p:txBody>
          <a:bodyPr/>
          <a:lstStyle/>
          <a:p>
            <a:r>
              <a:t>Subnet mask</a:t>
            </a:r>
          </a:p>
        </p:txBody>
      </p:sp>
      <p:sp>
        <p:nvSpPr>
          <p:cNvPr id="148" name="Shape 168"/>
          <p:cNvSpPr txBox="1">
            <a:spLocks noGrp="1"/>
          </p:cNvSpPr>
          <p:nvPr>
            <p:ph type="body" idx="1"/>
          </p:nvPr>
        </p:nvSpPr>
        <p:spPr>
          <a:xfrm>
            <a:off x="457200" y="1600200"/>
            <a:ext cx="8229600" cy="4525963"/>
          </a:xfrm>
          <a:prstGeom prst="rect">
            <a:avLst/>
          </a:prstGeom>
        </p:spPr>
        <p:txBody>
          <a:bodyPr/>
          <a:lstStyle/>
          <a:p>
            <a:pPr>
              <a:spcBef>
                <a:spcPts val="1000"/>
              </a:spcBef>
              <a:buClr>
                <a:srgbClr val="000000"/>
              </a:buClr>
              <a:buFontTx/>
              <a:defRPr sz="1800">
                <a:solidFill>
                  <a:srgbClr val="404040"/>
                </a:solidFill>
              </a:defRPr>
            </a:pPr>
            <a:r>
              <a:t>To match physical layout (e.g. Sales, production, etc.)</a:t>
            </a:r>
          </a:p>
          <a:p>
            <a:pPr>
              <a:spcBef>
                <a:spcPts val="1000"/>
              </a:spcBef>
              <a:buClr>
                <a:srgbClr val="000000"/>
              </a:buClr>
              <a:buFontTx/>
              <a:defRPr sz="1800">
                <a:solidFill>
                  <a:srgbClr val="404040"/>
                </a:solidFill>
              </a:defRPr>
            </a:pPr>
            <a:r>
              <a:t>To match administrative layout (e.g. Managers, staff, etc.)</a:t>
            </a:r>
          </a:p>
          <a:p>
            <a:pPr>
              <a:spcBef>
                <a:spcPts val="1000"/>
              </a:spcBef>
              <a:buClr>
                <a:srgbClr val="000000"/>
              </a:buClr>
              <a:buFontTx/>
              <a:defRPr sz="1800">
                <a:solidFill>
                  <a:srgbClr val="404040"/>
                </a:solidFill>
              </a:defRPr>
            </a:pPr>
            <a:r>
              <a:t>To plan for growth</a:t>
            </a:r>
          </a:p>
          <a:p>
            <a:pPr>
              <a:spcBef>
                <a:spcPts val="1000"/>
              </a:spcBef>
              <a:buClr>
                <a:srgbClr val="000000"/>
              </a:buClr>
              <a:buFontTx/>
              <a:defRPr sz="1800">
                <a:solidFill>
                  <a:srgbClr val="404040"/>
                </a:solidFill>
              </a:defRPr>
            </a:pPr>
            <a:r>
              <a:t>To reduce network traffic</a:t>
            </a:r>
          </a:p>
          <a:p>
            <a:pPr>
              <a:spcBef>
                <a:spcPts val="1000"/>
              </a:spcBef>
              <a:buClr>
                <a:srgbClr val="000000"/>
              </a:buClr>
              <a:buFontTx/>
              <a:defRPr sz="1800">
                <a:solidFill>
                  <a:srgbClr val="404040"/>
                </a:solidFill>
              </a:defRPr>
            </a:pPr>
            <a:r>
              <a:t>Examples</a:t>
            </a:r>
          </a:p>
          <a:p>
            <a:pPr marL="800100" lvl="1" indent="-342900">
              <a:spcBef>
                <a:spcPts val="1000"/>
              </a:spcBef>
              <a:buClr>
                <a:srgbClr val="000000"/>
              </a:buClr>
              <a:buFontTx/>
              <a:buChar char="•"/>
              <a:defRPr sz="1800">
                <a:solidFill>
                  <a:srgbClr val="404040"/>
                </a:solidFill>
              </a:defRPr>
            </a:pPr>
            <a:r>
              <a:t>A 255.0.0.0 first byte is fixed</a:t>
            </a:r>
          </a:p>
          <a:p>
            <a:pPr marL="800100" lvl="1" indent="-342900">
              <a:spcBef>
                <a:spcPts val="1000"/>
              </a:spcBef>
              <a:buClr>
                <a:srgbClr val="000000"/>
              </a:buClr>
              <a:buFontTx/>
              <a:buChar char="•"/>
              <a:defRPr sz="1800">
                <a:solidFill>
                  <a:srgbClr val="404040"/>
                </a:solidFill>
              </a:defRPr>
            </a:pPr>
            <a:r>
              <a:t>B 255.255.0.0  first two bytes are fixed</a:t>
            </a:r>
          </a:p>
          <a:p>
            <a:pPr marL="800100" lvl="1" indent="-342900">
              <a:spcBef>
                <a:spcPts val="1000"/>
              </a:spcBef>
              <a:buClr>
                <a:srgbClr val="000000"/>
              </a:buClr>
              <a:buFontTx/>
              <a:buChar char="•"/>
              <a:defRPr sz="1800">
                <a:solidFill>
                  <a:srgbClr val="404040"/>
                </a:solidFill>
              </a:defRPr>
            </a:pPr>
            <a:r>
              <a:t>C 255.255.255.0 first three bytes are fixed</a:t>
            </a:r>
          </a:p>
          <a:p>
            <a:pPr>
              <a:spcBef>
                <a:spcPts val="1000"/>
              </a:spcBef>
              <a:buClr>
                <a:srgbClr val="000000"/>
              </a:buClr>
              <a:buFontTx/>
              <a:defRPr sz="1800">
                <a:solidFill>
                  <a:srgbClr val="404040"/>
                </a:solidFill>
              </a:defRPr>
            </a:pPr>
            <a:r>
              <a:t>Subnets are used to determine the address is local or remote</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70"/>
          <p:cNvSpPr txBox="1">
            <a:spLocks noGrp="1"/>
          </p:cNvSpPr>
          <p:nvPr>
            <p:ph type="title"/>
          </p:nvPr>
        </p:nvSpPr>
        <p:spPr>
          <a:xfrm>
            <a:off x="457200" y="274637"/>
            <a:ext cx="8229600" cy="1143004"/>
          </a:xfrm>
          <a:prstGeom prst="rect">
            <a:avLst/>
          </a:prstGeom>
        </p:spPr>
        <p:txBody>
          <a:bodyPr/>
          <a:lstStyle/>
          <a:p>
            <a:r>
              <a:rPr dirty="0"/>
              <a:t>IPv6</a:t>
            </a:r>
          </a:p>
        </p:txBody>
      </p:sp>
      <p:sp>
        <p:nvSpPr>
          <p:cNvPr id="151" name="Shape 171"/>
          <p:cNvSpPr txBox="1">
            <a:spLocks noGrp="1"/>
          </p:cNvSpPr>
          <p:nvPr>
            <p:ph type="body" idx="1"/>
          </p:nvPr>
        </p:nvSpPr>
        <p:spPr>
          <a:xfrm>
            <a:off x="457200" y="1600200"/>
            <a:ext cx="8229600" cy="4525963"/>
          </a:xfrm>
          <a:prstGeom prst="rect">
            <a:avLst/>
          </a:prstGeom>
        </p:spPr>
        <p:txBody>
          <a:bodyPr/>
          <a:lstStyle/>
          <a:p>
            <a:pPr marL="250315" indent="-250315" defTabSz="333756">
              <a:spcBef>
                <a:spcPts val="500"/>
              </a:spcBef>
              <a:defRPr sz="2300"/>
            </a:pPr>
            <a:r>
              <a:rPr dirty="0"/>
              <a:t>128 bit (as mac-addresses of machines)</a:t>
            </a:r>
          </a:p>
          <a:p>
            <a:pPr marL="250315" indent="-250315" defTabSz="333756">
              <a:spcBef>
                <a:spcPts val="500"/>
              </a:spcBef>
              <a:defRPr sz="2300"/>
            </a:pPr>
            <a:r>
              <a:rPr dirty="0"/>
              <a:t>Hexadecimal (base 16 or hex)</a:t>
            </a:r>
          </a:p>
          <a:p>
            <a:pPr marL="250315" indent="-250315" defTabSz="333756">
              <a:spcBef>
                <a:spcPts val="500"/>
              </a:spcBef>
              <a:defRPr sz="2300"/>
            </a:pPr>
            <a:r>
              <a:rPr dirty="0"/>
              <a:t>Not interoperable with IPv4</a:t>
            </a:r>
          </a:p>
          <a:p>
            <a:pPr marL="250315" indent="-250315" defTabSz="333756">
              <a:spcBef>
                <a:spcPts val="500"/>
              </a:spcBef>
              <a:defRPr sz="2300"/>
            </a:pPr>
            <a:r>
              <a:rPr dirty="0"/>
              <a:t>Improves some limitation of IPv4 such as:</a:t>
            </a:r>
          </a:p>
          <a:p>
            <a:pPr marL="584073" lvl="1" indent="-250315" defTabSz="333756">
              <a:spcBef>
                <a:spcPts val="500"/>
              </a:spcBef>
              <a:buChar char="•"/>
              <a:defRPr sz="2300"/>
            </a:pPr>
            <a:r>
              <a:rPr dirty="0"/>
              <a:t>Exhausting IPv4 addresses</a:t>
            </a:r>
          </a:p>
          <a:p>
            <a:pPr marL="584073" lvl="1" indent="-250315" defTabSz="333756">
              <a:spcBef>
                <a:spcPts val="500"/>
              </a:spcBef>
              <a:buChar char="•"/>
              <a:defRPr sz="2300"/>
            </a:pPr>
            <a:r>
              <a:rPr dirty="0"/>
              <a:t>improve IPv4 routing through changing the package structure</a:t>
            </a:r>
          </a:p>
          <a:p>
            <a:pPr marL="917827" lvl="2" indent="-250316" defTabSz="333756">
              <a:spcBef>
                <a:spcPts val="500"/>
              </a:spcBef>
              <a:defRPr sz="1800"/>
            </a:pPr>
            <a:r>
              <a:rPr dirty="0"/>
              <a:t>The packet header in IPv6 is simpler than the IPv4 header. Many rarely used fields have been moved to optional header extension</a:t>
            </a:r>
          </a:p>
          <a:p>
            <a:pPr marL="250315" indent="-250315" defTabSz="333756">
              <a:spcBef>
                <a:spcPts val="500"/>
              </a:spcBef>
              <a:defRPr sz="1800"/>
            </a:pPr>
            <a:r>
              <a:rPr dirty="0"/>
              <a:t>Example FE80:0000:0000:0000:0202:B3FF:FE1E:8329</a:t>
            </a:r>
          </a:p>
        </p:txBody>
      </p:sp>
      <p:pic>
        <p:nvPicPr>
          <p:cNvPr id="4" name="image3.tif" descr="image3.tif">
            <a:extLst>
              <a:ext uri="{FF2B5EF4-FFF2-40B4-BE49-F238E27FC236}">
                <a16:creationId xmlns:a16="http://schemas.microsoft.com/office/drawing/2014/main" id="{461B4F02-97F2-F746-B314-771911A3DAB4}"/>
              </a:ext>
            </a:extLst>
          </p:cNvPr>
          <p:cNvPicPr>
            <a:picLocks noChangeAspect="1"/>
          </p:cNvPicPr>
          <p:nvPr/>
        </p:nvPicPr>
        <p:blipFill>
          <a:blip r:embed="rId2">
            <a:extLst/>
          </a:blip>
          <a:stretch>
            <a:fillRect/>
          </a:stretch>
        </p:blipFill>
        <p:spPr>
          <a:xfrm>
            <a:off x="6925102" y="53709"/>
            <a:ext cx="2374019" cy="1483762"/>
          </a:xfrm>
          <a:prstGeom prst="rect">
            <a:avLst/>
          </a:prstGeom>
          <a:ln w="12700">
            <a:miter lim="400000"/>
          </a:ln>
        </p:spPr>
      </p:pic>
      <p:cxnSp>
        <p:nvCxnSpPr>
          <p:cNvPr id="5" name="Straight Arrow Connector 4">
            <a:extLst>
              <a:ext uri="{FF2B5EF4-FFF2-40B4-BE49-F238E27FC236}">
                <a16:creationId xmlns:a16="http://schemas.microsoft.com/office/drawing/2014/main" id="{9FD459FD-A4F1-084A-9F46-FBCFD3CE84FA}"/>
              </a:ext>
            </a:extLst>
          </p:cNvPr>
          <p:cNvCxnSpPr>
            <a:cxnSpLocks/>
          </p:cNvCxnSpPr>
          <p:nvPr/>
        </p:nvCxnSpPr>
        <p:spPr>
          <a:xfrm>
            <a:off x="6383045" y="982305"/>
            <a:ext cx="830046"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238AE-0947-544F-BE63-42C5ED2C265F}"/>
              </a:ext>
            </a:extLst>
          </p:cNvPr>
          <p:cNvSpPr>
            <a:spLocks noGrp="1"/>
          </p:cNvSpPr>
          <p:nvPr>
            <p:ph type="title"/>
          </p:nvPr>
        </p:nvSpPr>
        <p:spPr/>
        <p:txBody>
          <a:bodyPr/>
          <a:lstStyle/>
          <a:p>
            <a:r>
              <a:rPr lang="en-US" dirty="0"/>
              <a:t>Code example </a:t>
            </a:r>
          </a:p>
        </p:txBody>
      </p:sp>
      <p:sp>
        <p:nvSpPr>
          <p:cNvPr id="4" name="Text Placeholder 2">
            <a:extLst>
              <a:ext uri="{FF2B5EF4-FFF2-40B4-BE49-F238E27FC236}">
                <a16:creationId xmlns:a16="http://schemas.microsoft.com/office/drawing/2014/main" id="{70A6D8CE-A163-0F4A-891E-D396A96EDE93}"/>
              </a:ext>
            </a:extLst>
          </p:cNvPr>
          <p:cNvSpPr txBox="1">
            <a:spLocks/>
          </p:cNvSpPr>
          <p:nvPr/>
        </p:nvSpPr>
        <p:spPr>
          <a:xfrm>
            <a:off x="719091" y="1600200"/>
            <a:ext cx="7174637" cy="4525963"/>
          </a:xfrm>
          <a:prstGeom prst="rect">
            <a:avLst/>
          </a:prstGeom>
          <a:ln w="12700">
            <a:miter lim="400000"/>
          </a:ln>
          <a:extLst>
            <a:ext uri="{C572A759-6A51-4108-AA02-DFA0A04FC94B}">
              <ma14:wrappingTextBoxFlag xmlns="" xmlns:ma14="http://schemas.microsoft.com/office/mac/drawingml/2011/main" val="1"/>
            </a:ext>
          </a:extLst>
        </p:spPr>
        <p:txBody>
          <a:bodyPr lIns="45718" tIns="45718" rIns="45718" bIns="45718">
            <a:normAutofit/>
          </a:bodyPr>
          <a:lst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1pPr>
            <a:lvl2pPr marL="783771" marR="0" indent="-326571"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4pPr>
            <a:lvl5pPr marL="21945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9pPr>
          </a:lstStyle>
          <a:p>
            <a:pPr hangingPunct="1"/>
            <a:r>
              <a:rPr lang="en-US" sz="2200" dirty="0"/>
              <a:t>Demo a server and client communication</a:t>
            </a:r>
          </a:p>
          <a:p>
            <a:pPr marL="0" indent="0" hangingPunct="1">
              <a:buNone/>
            </a:pPr>
            <a:endParaRPr lang="en-US" sz="2200" dirty="0"/>
          </a:p>
        </p:txBody>
      </p:sp>
    </p:spTree>
    <p:extLst>
      <p:ext uri="{BB962C8B-B14F-4D97-AF65-F5344CB8AC3E}">
        <p14:creationId xmlns:p14="http://schemas.microsoft.com/office/powerpoint/2010/main" val="2134951569"/>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77"/>
          <p:cNvSpPr txBox="1">
            <a:spLocks noGrp="1"/>
          </p:cNvSpPr>
          <p:nvPr>
            <p:ph type="title"/>
          </p:nvPr>
        </p:nvSpPr>
        <p:spPr>
          <a:xfrm>
            <a:off x="457200" y="274637"/>
            <a:ext cx="8229600" cy="1143004"/>
          </a:xfrm>
          <a:prstGeom prst="rect">
            <a:avLst/>
          </a:prstGeom>
        </p:spPr>
        <p:txBody>
          <a:bodyPr>
            <a:normAutofit/>
          </a:bodyPr>
          <a:lstStyle/>
          <a:p>
            <a:pPr algn="l" defTabSz="356615">
              <a:defRPr sz="3400" b="1">
                <a:solidFill>
                  <a:srgbClr val="252525"/>
                </a:solidFill>
                <a:latin typeface="+mn-lt"/>
                <a:ea typeface="+mn-ea"/>
                <a:cs typeface="+mn-cs"/>
                <a:sym typeface="Helvetica"/>
              </a:defRPr>
            </a:pPr>
            <a:endParaRPr dirty="0">
              <a:latin typeface="Calibri" panose="020F0502020204030204" pitchFamily="34" charset="0"/>
              <a:cs typeface="Calibri" panose="020F0502020204030204" pitchFamily="34" charset="0"/>
            </a:endParaRPr>
          </a:p>
          <a:p>
            <a:pPr defTabSz="356615">
              <a:defRPr sz="3400" b="1">
                <a:solidFill>
                  <a:srgbClr val="252525"/>
                </a:solidFill>
                <a:latin typeface="+mn-lt"/>
                <a:ea typeface="+mn-ea"/>
                <a:cs typeface="+mn-cs"/>
                <a:sym typeface="Helvetica"/>
              </a:defRPr>
            </a:pPr>
            <a:r>
              <a:rPr dirty="0">
                <a:latin typeface="Calibri" panose="020F0502020204030204" pitchFamily="34" charset="0"/>
                <a:cs typeface="Calibri" panose="020F0502020204030204" pitchFamily="34" charset="0"/>
              </a:rPr>
              <a:t>Transport layer protocols UPD vs TCP</a:t>
            </a:r>
          </a:p>
        </p:txBody>
      </p:sp>
      <p:sp>
        <p:nvSpPr>
          <p:cNvPr id="159" name="Shape 178"/>
          <p:cNvSpPr txBox="1">
            <a:spLocks noGrp="1"/>
          </p:cNvSpPr>
          <p:nvPr>
            <p:ph type="body" idx="1"/>
          </p:nvPr>
        </p:nvSpPr>
        <p:spPr>
          <a:xfrm>
            <a:off x="457200" y="1600200"/>
            <a:ext cx="8229600" cy="4525963"/>
          </a:xfrm>
          <a:prstGeom prst="rect">
            <a:avLst/>
          </a:prstGeom>
        </p:spPr>
        <p:txBody>
          <a:bodyPr>
            <a:normAutofit/>
          </a:bodyPr>
          <a:lstStyle/>
          <a:p>
            <a:r>
              <a:rPr sz="2200" dirty="0"/>
              <a:t>User datagram protocol(UDP)</a:t>
            </a:r>
            <a:endParaRPr lang="en-US" sz="2200" dirty="0"/>
          </a:p>
          <a:p>
            <a:pPr lvl="1"/>
            <a:r>
              <a:rPr lang="en-US" sz="2200" dirty="0"/>
              <a:t>It </a:t>
            </a:r>
            <a:r>
              <a:rPr sz="2200" dirty="0"/>
              <a:t>uses a simple </a:t>
            </a:r>
            <a:r>
              <a:rPr sz="2200" dirty="0">
                <a:solidFill>
                  <a:srgbClr val="0645AD"/>
                </a:solidFill>
              </a:rPr>
              <a:t>connectionless</a:t>
            </a:r>
            <a:r>
              <a:rPr sz="2200" dirty="0"/>
              <a:t> transmission. </a:t>
            </a:r>
            <a:endParaRPr lang="en-US" sz="2200" dirty="0"/>
          </a:p>
          <a:p>
            <a:pPr lvl="1"/>
            <a:r>
              <a:rPr sz="2200" dirty="0"/>
              <a:t>It has no </a:t>
            </a:r>
            <a:r>
              <a:rPr sz="2200" dirty="0">
                <a:solidFill>
                  <a:srgbClr val="0645AD"/>
                </a:solidFill>
              </a:rPr>
              <a:t>handshaking</a:t>
            </a:r>
            <a:r>
              <a:rPr sz="2200" dirty="0"/>
              <a:t> dialogues</a:t>
            </a:r>
            <a:r>
              <a:rPr lang="en-US" sz="2200" dirty="0"/>
              <a:t> </a:t>
            </a:r>
          </a:p>
          <a:p>
            <a:r>
              <a:rPr lang="en-US" sz="2200" dirty="0"/>
              <a:t>Transmission control protocol(TCP) </a:t>
            </a:r>
          </a:p>
          <a:p>
            <a:pPr lvl="1"/>
            <a:r>
              <a:rPr lang="en-US" sz="2200" dirty="0"/>
              <a:t>It sends the byte stream in a </a:t>
            </a:r>
            <a:r>
              <a:rPr lang="en-US" sz="2200" dirty="0">
                <a:solidFill>
                  <a:srgbClr val="0645AD"/>
                </a:solidFill>
              </a:rPr>
              <a:t>reliable</a:t>
            </a:r>
            <a:r>
              <a:rPr lang="en-US" sz="2200" dirty="0"/>
              <a:t>, ordered way </a:t>
            </a:r>
          </a:p>
          <a:p>
            <a:pPr lvl="1"/>
            <a:r>
              <a:rPr lang="en-US" sz="2200" dirty="0">
                <a:solidFill>
                  <a:schemeClr val="tx1"/>
                </a:solidFill>
              </a:rPr>
              <a:t>It has an </a:t>
            </a:r>
            <a:r>
              <a:rPr lang="en-US" sz="2200" dirty="0">
                <a:solidFill>
                  <a:srgbClr val="0645AD"/>
                </a:solidFill>
              </a:rPr>
              <a:t>error-checking </a:t>
            </a:r>
            <a:r>
              <a:rPr lang="en-US" sz="2200" dirty="0">
                <a:solidFill>
                  <a:schemeClr val="tx1"/>
                </a:solidFill>
              </a:rPr>
              <a:t>mechanism of sending packages</a:t>
            </a:r>
          </a:p>
          <a:p>
            <a:r>
              <a:rPr lang="en-US" sz="2200" dirty="0">
                <a:solidFill>
                  <a:schemeClr val="tx1"/>
                </a:solidFill>
              </a:rPr>
              <a:t>Example of usage within application:</a:t>
            </a:r>
          </a:p>
          <a:p>
            <a:pPr lvl="1"/>
            <a:r>
              <a:rPr lang="en-US" sz="2200" dirty="0">
                <a:solidFill>
                  <a:schemeClr val="tx1"/>
                </a:solidFill>
              </a:rPr>
              <a:t>UDP: video or audio streaming</a:t>
            </a:r>
          </a:p>
          <a:p>
            <a:pPr lvl="1"/>
            <a:r>
              <a:rPr lang="en-US" sz="2200" dirty="0">
                <a:solidFill>
                  <a:schemeClr val="tx1"/>
                </a:solidFill>
              </a:rPr>
              <a:t>TCP: FTP file transfer or HTTP connections</a:t>
            </a:r>
            <a:endParaRPr lang="en-US" sz="2200" dirty="0"/>
          </a:p>
          <a:p>
            <a:pPr marL="457200" lvl="1" indent="0">
              <a:buNone/>
            </a:pPr>
            <a:endParaRPr sz="2200" dirty="0"/>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Shape 180"/>
          <p:cNvSpPr txBox="1">
            <a:spLocks noGrp="1"/>
          </p:cNvSpPr>
          <p:nvPr>
            <p:ph type="title"/>
          </p:nvPr>
        </p:nvSpPr>
        <p:spPr>
          <a:xfrm>
            <a:off x="230387" y="274747"/>
            <a:ext cx="8229601" cy="1143004"/>
          </a:xfrm>
          <a:prstGeom prst="rect">
            <a:avLst/>
          </a:prstGeom>
        </p:spPr>
        <p:txBody>
          <a:bodyPr/>
          <a:lstStyle/>
          <a:p>
            <a:r>
              <a:rPr dirty="0"/>
              <a:t>TCP vs. UDP</a:t>
            </a:r>
          </a:p>
        </p:txBody>
      </p:sp>
      <p:pic>
        <p:nvPicPr>
          <p:cNvPr id="162" name="image2.png" descr="image2.png"/>
          <p:cNvPicPr>
            <a:picLocks noChangeAspect="1"/>
          </p:cNvPicPr>
          <p:nvPr/>
        </p:nvPicPr>
        <p:blipFill>
          <a:blip r:embed="rId2">
            <a:extLst/>
          </a:blip>
          <a:stretch>
            <a:fillRect/>
          </a:stretch>
        </p:blipFill>
        <p:spPr>
          <a:xfrm>
            <a:off x="1890943" y="1417751"/>
            <a:ext cx="5040150" cy="2226157"/>
          </a:xfrm>
          <a:prstGeom prst="rect">
            <a:avLst/>
          </a:prstGeom>
          <a:ln w="12700">
            <a:miter lim="400000"/>
          </a:ln>
        </p:spPr>
      </p:pic>
      <p:pic>
        <p:nvPicPr>
          <p:cNvPr id="163" name="image3.png" descr="image3.png"/>
          <p:cNvPicPr>
            <a:picLocks noChangeAspect="1"/>
          </p:cNvPicPr>
          <p:nvPr/>
        </p:nvPicPr>
        <p:blipFill>
          <a:blip r:embed="rId3">
            <a:extLst/>
          </a:blip>
          <a:stretch>
            <a:fillRect/>
          </a:stretch>
        </p:blipFill>
        <p:spPr>
          <a:xfrm>
            <a:off x="1890943" y="4092606"/>
            <a:ext cx="5040150" cy="2459074"/>
          </a:xfrm>
          <a:prstGeom prst="rect">
            <a:avLst/>
          </a:prstGeom>
          <a:ln w="12700">
            <a:miter lim="400000"/>
          </a:ln>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BA1FE-4BBD-5C46-9B74-42CC5FD83823}"/>
              </a:ext>
            </a:extLst>
          </p:cNvPr>
          <p:cNvSpPr>
            <a:spLocks noGrp="1"/>
          </p:cNvSpPr>
          <p:nvPr>
            <p:ph type="title"/>
          </p:nvPr>
        </p:nvSpPr>
        <p:spPr/>
        <p:txBody>
          <a:bodyPr/>
          <a:lstStyle/>
          <a:p>
            <a:r>
              <a:rPr lang="en-US" dirty="0"/>
              <a:t>Web applications</a:t>
            </a:r>
          </a:p>
        </p:txBody>
      </p:sp>
      <p:sp>
        <p:nvSpPr>
          <p:cNvPr id="3" name="Text Placeholder 2">
            <a:extLst>
              <a:ext uri="{FF2B5EF4-FFF2-40B4-BE49-F238E27FC236}">
                <a16:creationId xmlns:a16="http://schemas.microsoft.com/office/drawing/2014/main" id="{DF5C1541-B0A9-5644-87A1-7AB1315F8433}"/>
              </a:ext>
            </a:extLst>
          </p:cNvPr>
          <p:cNvSpPr>
            <a:spLocks noGrp="1"/>
          </p:cNvSpPr>
          <p:nvPr>
            <p:ph type="body" idx="1"/>
          </p:nvPr>
        </p:nvSpPr>
        <p:spPr/>
        <p:txBody>
          <a:bodyPr>
            <a:normAutofit/>
          </a:bodyPr>
          <a:lstStyle/>
          <a:p>
            <a:r>
              <a:rPr lang="en-US" sz="2200" dirty="0"/>
              <a:t>How does a web application work? </a:t>
            </a:r>
          </a:p>
          <a:p>
            <a:pPr lvl="1"/>
            <a:r>
              <a:rPr lang="en-US" sz="2200" dirty="0"/>
              <a:t>What are the basic ingredients of a web application? </a:t>
            </a:r>
          </a:p>
          <a:p>
            <a:pPr lvl="2"/>
            <a:r>
              <a:rPr lang="en-US" sz="2200" dirty="0"/>
              <a:t>In addition to IP/TCP or IP/UDP it uses HTTP (Hypertext Transfer Protocol) </a:t>
            </a:r>
          </a:p>
          <a:p>
            <a:pPr lvl="2"/>
            <a:r>
              <a:rPr lang="en-US" sz="2200" dirty="0"/>
              <a:t>Component files</a:t>
            </a:r>
          </a:p>
          <a:p>
            <a:pPr lvl="3"/>
            <a:r>
              <a:rPr lang="en-US" sz="2200" b="1" dirty="0"/>
              <a:t>Code files</a:t>
            </a:r>
            <a:r>
              <a:rPr lang="en-US" sz="2200" dirty="0"/>
              <a:t>: Websites are built primarily from HTML, CSS, and JavaScript </a:t>
            </a:r>
          </a:p>
          <a:p>
            <a:pPr lvl="3"/>
            <a:r>
              <a:rPr lang="en-US" sz="2200" b="1" dirty="0"/>
              <a:t>Assets/Resources</a:t>
            </a:r>
            <a:r>
              <a:rPr lang="en-US" sz="2200" dirty="0"/>
              <a:t>: This is a collective name for all the other stuff that makes up a website</a:t>
            </a:r>
          </a:p>
          <a:p>
            <a:pPr lvl="2"/>
            <a:r>
              <a:rPr lang="en-US" sz="2200" dirty="0"/>
              <a:t>Database</a:t>
            </a:r>
          </a:p>
        </p:txBody>
      </p:sp>
    </p:spTree>
    <p:extLst>
      <p:ext uri="{BB962C8B-B14F-4D97-AF65-F5344CB8AC3E}">
        <p14:creationId xmlns:p14="http://schemas.microsoft.com/office/powerpoint/2010/main" val="3864343783"/>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C53C8-2512-D24F-BF7A-DF54C88FA90B}"/>
              </a:ext>
            </a:extLst>
          </p:cNvPr>
          <p:cNvSpPr>
            <a:spLocks noGrp="1"/>
          </p:cNvSpPr>
          <p:nvPr>
            <p:ph type="title"/>
          </p:nvPr>
        </p:nvSpPr>
        <p:spPr/>
        <p:txBody>
          <a:bodyPr/>
          <a:lstStyle/>
          <a:p>
            <a:r>
              <a:rPr lang="en-US" dirty="0"/>
              <a:t>Web application</a:t>
            </a:r>
          </a:p>
        </p:txBody>
      </p:sp>
      <p:sp>
        <p:nvSpPr>
          <p:cNvPr id="3" name="Text Placeholder 2">
            <a:extLst>
              <a:ext uri="{FF2B5EF4-FFF2-40B4-BE49-F238E27FC236}">
                <a16:creationId xmlns:a16="http://schemas.microsoft.com/office/drawing/2014/main" id="{603F9CCC-B1D2-A14E-964E-FB939F10D0F1}"/>
              </a:ext>
            </a:extLst>
          </p:cNvPr>
          <p:cNvSpPr>
            <a:spLocks noGrp="1"/>
          </p:cNvSpPr>
          <p:nvPr>
            <p:ph type="body" idx="1"/>
          </p:nvPr>
        </p:nvSpPr>
        <p:spPr/>
        <p:txBody>
          <a:bodyPr/>
          <a:lstStyle/>
          <a:p>
            <a:r>
              <a:rPr lang="en-US" dirty="0"/>
              <a:t>Demo postman</a:t>
            </a:r>
          </a:p>
        </p:txBody>
      </p:sp>
    </p:spTree>
    <p:extLst>
      <p:ext uri="{BB962C8B-B14F-4D97-AF65-F5344CB8AC3E}">
        <p14:creationId xmlns:p14="http://schemas.microsoft.com/office/powerpoint/2010/main" val="2742524055"/>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Shape 127"/>
          <p:cNvSpPr txBox="1">
            <a:spLocks noGrp="1"/>
          </p:cNvSpPr>
          <p:nvPr>
            <p:ph type="title"/>
          </p:nvPr>
        </p:nvSpPr>
        <p:spPr>
          <a:xfrm>
            <a:off x="457200" y="274637"/>
            <a:ext cx="8229600" cy="1143004"/>
          </a:xfrm>
          <a:prstGeom prst="rect">
            <a:avLst/>
          </a:prstGeom>
        </p:spPr>
        <p:txBody>
          <a:bodyPr/>
          <a:lstStyle/>
          <a:p>
            <a:pPr lvl="1"/>
            <a:r>
              <a:t>Motivation…</a:t>
            </a:r>
          </a:p>
        </p:txBody>
      </p:sp>
      <p:sp>
        <p:nvSpPr>
          <p:cNvPr id="124" name="Shape 128"/>
          <p:cNvSpPr txBox="1">
            <a:spLocks noGrp="1"/>
          </p:cNvSpPr>
          <p:nvPr>
            <p:ph type="body" idx="1"/>
          </p:nvPr>
        </p:nvSpPr>
        <p:spPr>
          <a:xfrm>
            <a:off x="457200" y="1600200"/>
            <a:ext cx="8229600" cy="4525963"/>
          </a:xfrm>
          <a:prstGeom prst="rect">
            <a:avLst/>
          </a:prstGeom>
        </p:spPr>
        <p:txBody>
          <a:bodyPr>
            <a:normAutofit/>
          </a:bodyPr>
          <a:lstStyle/>
          <a:p>
            <a:pPr marL="274320" indent="-274320" defTabSz="365758">
              <a:spcBef>
                <a:spcPts val="500"/>
              </a:spcBef>
              <a:defRPr sz="2500"/>
            </a:pPr>
            <a:r>
              <a:rPr lang="en-US" sz="2200" dirty="0"/>
              <a:t>Implementing reliable software can be a difficult process, why? </a:t>
            </a:r>
          </a:p>
          <a:p>
            <a:pPr marL="274320" indent="-274320" defTabSz="365758">
              <a:spcBef>
                <a:spcPts val="500"/>
              </a:spcBef>
              <a:defRPr sz="2500"/>
            </a:pPr>
            <a:endParaRPr sz="2200" dirty="0"/>
          </a:p>
        </p:txBody>
      </p:sp>
      <p:pic>
        <p:nvPicPr>
          <p:cNvPr id="2" name="Picture 1">
            <a:extLst>
              <a:ext uri="{FF2B5EF4-FFF2-40B4-BE49-F238E27FC236}">
                <a16:creationId xmlns:a16="http://schemas.microsoft.com/office/drawing/2014/main" id="{DEAEE481-E52D-AF4C-AC8B-CC2EC640E986}"/>
              </a:ext>
            </a:extLst>
          </p:cNvPr>
          <p:cNvPicPr>
            <a:picLocks noChangeAspect="1"/>
          </p:cNvPicPr>
          <p:nvPr/>
        </p:nvPicPr>
        <p:blipFill>
          <a:blip r:embed="rId3"/>
          <a:stretch>
            <a:fillRect/>
          </a:stretch>
        </p:blipFill>
        <p:spPr>
          <a:xfrm>
            <a:off x="1912005" y="3378620"/>
            <a:ext cx="1015985" cy="1015985"/>
          </a:xfrm>
          <a:prstGeom prst="rect">
            <a:avLst/>
          </a:prstGeom>
        </p:spPr>
      </p:pic>
      <p:pic>
        <p:nvPicPr>
          <p:cNvPr id="6" name="Picture 5">
            <a:extLst>
              <a:ext uri="{FF2B5EF4-FFF2-40B4-BE49-F238E27FC236}">
                <a16:creationId xmlns:a16="http://schemas.microsoft.com/office/drawing/2014/main" id="{C55F9126-4FC1-2C41-861F-777DA1A06BBC}"/>
              </a:ext>
            </a:extLst>
          </p:cNvPr>
          <p:cNvPicPr>
            <a:picLocks noChangeAspect="1"/>
          </p:cNvPicPr>
          <p:nvPr/>
        </p:nvPicPr>
        <p:blipFill>
          <a:blip r:embed="rId4"/>
          <a:stretch>
            <a:fillRect/>
          </a:stretch>
        </p:blipFill>
        <p:spPr>
          <a:xfrm>
            <a:off x="2680778" y="3505608"/>
            <a:ext cx="715146" cy="715146"/>
          </a:xfrm>
          <a:prstGeom prst="rect">
            <a:avLst/>
          </a:prstGeom>
        </p:spPr>
      </p:pic>
      <p:pic>
        <p:nvPicPr>
          <p:cNvPr id="10" name="Picture 9">
            <a:extLst>
              <a:ext uri="{FF2B5EF4-FFF2-40B4-BE49-F238E27FC236}">
                <a16:creationId xmlns:a16="http://schemas.microsoft.com/office/drawing/2014/main" id="{E51A8077-E9DE-5941-811F-EA93110F3ECF}"/>
              </a:ext>
            </a:extLst>
          </p:cNvPr>
          <p:cNvPicPr>
            <a:picLocks noChangeAspect="1"/>
          </p:cNvPicPr>
          <p:nvPr/>
        </p:nvPicPr>
        <p:blipFill>
          <a:blip r:embed="rId4"/>
          <a:stretch>
            <a:fillRect/>
          </a:stretch>
        </p:blipFill>
        <p:spPr>
          <a:xfrm>
            <a:off x="4035778" y="2806724"/>
            <a:ext cx="715146" cy="715146"/>
          </a:xfrm>
          <a:prstGeom prst="rect">
            <a:avLst/>
          </a:prstGeom>
        </p:spPr>
      </p:pic>
      <p:pic>
        <p:nvPicPr>
          <p:cNvPr id="11" name="Picture 10">
            <a:extLst>
              <a:ext uri="{FF2B5EF4-FFF2-40B4-BE49-F238E27FC236}">
                <a16:creationId xmlns:a16="http://schemas.microsoft.com/office/drawing/2014/main" id="{3DF837B8-5CF3-754F-8A20-62509EC14E3A}"/>
              </a:ext>
            </a:extLst>
          </p:cNvPr>
          <p:cNvPicPr>
            <a:picLocks noChangeAspect="1"/>
          </p:cNvPicPr>
          <p:nvPr/>
        </p:nvPicPr>
        <p:blipFill>
          <a:blip r:embed="rId3"/>
          <a:stretch>
            <a:fillRect/>
          </a:stretch>
        </p:blipFill>
        <p:spPr>
          <a:xfrm>
            <a:off x="4572000" y="2294824"/>
            <a:ext cx="1023801" cy="1023801"/>
          </a:xfrm>
          <a:prstGeom prst="rect">
            <a:avLst/>
          </a:prstGeom>
        </p:spPr>
      </p:pic>
      <p:pic>
        <p:nvPicPr>
          <p:cNvPr id="8" name="Picture 7">
            <a:extLst>
              <a:ext uri="{FF2B5EF4-FFF2-40B4-BE49-F238E27FC236}">
                <a16:creationId xmlns:a16="http://schemas.microsoft.com/office/drawing/2014/main" id="{FD1A1241-4850-5A43-ADEC-80E9D86D827D}"/>
              </a:ext>
            </a:extLst>
          </p:cNvPr>
          <p:cNvPicPr>
            <a:picLocks noChangeAspect="1"/>
          </p:cNvPicPr>
          <p:nvPr/>
        </p:nvPicPr>
        <p:blipFill>
          <a:blip r:embed="rId5"/>
          <a:stretch>
            <a:fillRect/>
          </a:stretch>
        </p:blipFill>
        <p:spPr>
          <a:xfrm>
            <a:off x="3304467" y="3465246"/>
            <a:ext cx="1267533" cy="950650"/>
          </a:xfrm>
          <a:prstGeom prst="rect">
            <a:avLst/>
          </a:prstGeom>
        </p:spPr>
      </p:pic>
      <p:pic>
        <p:nvPicPr>
          <p:cNvPr id="13" name="Picture 12">
            <a:extLst>
              <a:ext uri="{FF2B5EF4-FFF2-40B4-BE49-F238E27FC236}">
                <a16:creationId xmlns:a16="http://schemas.microsoft.com/office/drawing/2014/main" id="{AD47C45B-035E-BB43-A889-19651C6E11F4}"/>
              </a:ext>
            </a:extLst>
          </p:cNvPr>
          <p:cNvPicPr>
            <a:picLocks noChangeAspect="1"/>
          </p:cNvPicPr>
          <p:nvPr/>
        </p:nvPicPr>
        <p:blipFill>
          <a:blip r:embed="rId4"/>
          <a:stretch>
            <a:fillRect/>
          </a:stretch>
        </p:blipFill>
        <p:spPr>
          <a:xfrm>
            <a:off x="4214427" y="4167576"/>
            <a:ext cx="715146" cy="715146"/>
          </a:xfrm>
          <a:prstGeom prst="rect">
            <a:avLst/>
          </a:prstGeom>
        </p:spPr>
      </p:pic>
      <p:pic>
        <p:nvPicPr>
          <p:cNvPr id="9" name="Picture 8">
            <a:extLst>
              <a:ext uri="{FF2B5EF4-FFF2-40B4-BE49-F238E27FC236}">
                <a16:creationId xmlns:a16="http://schemas.microsoft.com/office/drawing/2014/main" id="{FFC7890D-8CC8-7B4F-910D-90E03B9B2220}"/>
              </a:ext>
            </a:extLst>
          </p:cNvPr>
          <p:cNvPicPr>
            <a:picLocks noChangeAspect="1"/>
          </p:cNvPicPr>
          <p:nvPr/>
        </p:nvPicPr>
        <p:blipFill>
          <a:blip r:embed="rId6"/>
          <a:stretch>
            <a:fillRect/>
          </a:stretch>
        </p:blipFill>
        <p:spPr>
          <a:xfrm>
            <a:off x="4572000" y="4562517"/>
            <a:ext cx="1788650" cy="1788650"/>
          </a:xfrm>
          <a:prstGeom prst="rect">
            <a:avLst/>
          </a:prstGeom>
        </p:spPr>
      </p:pic>
      <p:pic>
        <p:nvPicPr>
          <p:cNvPr id="12" name="Picture 11">
            <a:extLst>
              <a:ext uri="{FF2B5EF4-FFF2-40B4-BE49-F238E27FC236}">
                <a16:creationId xmlns:a16="http://schemas.microsoft.com/office/drawing/2014/main" id="{D8DBDDB3-CC1E-5548-9016-EC94E775C6E9}"/>
              </a:ext>
            </a:extLst>
          </p:cNvPr>
          <p:cNvPicPr>
            <a:picLocks noChangeAspect="1"/>
          </p:cNvPicPr>
          <p:nvPr/>
        </p:nvPicPr>
        <p:blipFill>
          <a:blip r:embed="rId7"/>
          <a:stretch>
            <a:fillRect/>
          </a:stretch>
        </p:blipFill>
        <p:spPr>
          <a:xfrm>
            <a:off x="427793" y="3144506"/>
            <a:ext cx="1484212" cy="1484212"/>
          </a:xfrm>
          <a:prstGeom prst="rect">
            <a:avLst/>
          </a:prstGeom>
        </p:spPr>
      </p:pic>
      <p:pic>
        <p:nvPicPr>
          <p:cNvPr id="14" name="Picture 13">
            <a:extLst>
              <a:ext uri="{FF2B5EF4-FFF2-40B4-BE49-F238E27FC236}">
                <a16:creationId xmlns:a16="http://schemas.microsoft.com/office/drawing/2014/main" id="{7C75EFFE-EE51-7A41-A903-5259B97AF0E6}"/>
              </a:ext>
            </a:extLst>
          </p:cNvPr>
          <p:cNvPicPr>
            <a:picLocks noChangeAspect="1"/>
          </p:cNvPicPr>
          <p:nvPr/>
        </p:nvPicPr>
        <p:blipFill>
          <a:blip r:embed="rId8"/>
          <a:stretch>
            <a:fillRect/>
          </a:stretch>
        </p:blipFill>
        <p:spPr>
          <a:xfrm>
            <a:off x="5516781" y="2081602"/>
            <a:ext cx="1559285" cy="1559285"/>
          </a:xfrm>
          <a:prstGeom prst="rect">
            <a:avLst/>
          </a:prstGeom>
        </p:spPr>
      </p:pic>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Model-View-Controller (MVC)"/>
          <p:cNvSpPr txBox="1">
            <a:spLocks noGrp="1"/>
          </p:cNvSpPr>
          <p:nvPr>
            <p:ph type="title"/>
          </p:nvPr>
        </p:nvSpPr>
        <p:spPr>
          <a:xfrm>
            <a:off x="457200" y="274638"/>
            <a:ext cx="8229600" cy="1143002"/>
          </a:xfrm>
          <a:prstGeom prst="rect">
            <a:avLst/>
          </a:prstGeom>
        </p:spPr>
        <p:txBody>
          <a:bodyPr/>
          <a:lstStyle/>
          <a:p>
            <a:r>
              <a:t>Model-View-Controller (MVC)</a:t>
            </a:r>
          </a:p>
        </p:txBody>
      </p:sp>
      <p:sp>
        <p:nvSpPr>
          <p:cNvPr id="171" name="It is a behavioural design pattern.…"/>
          <p:cNvSpPr txBox="1">
            <a:spLocks noGrp="1"/>
          </p:cNvSpPr>
          <p:nvPr>
            <p:ph type="body" sz="half" idx="1"/>
          </p:nvPr>
        </p:nvSpPr>
        <p:spPr>
          <a:xfrm>
            <a:off x="457199" y="1600198"/>
            <a:ext cx="7840639" cy="2357653"/>
          </a:xfrm>
          <a:prstGeom prst="rect">
            <a:avLst/>
          </a:prstGeom>
        </p:spPr>
        <p:txBody>
          <a:bodyPr>
            <a:noAutofit/>
          </a:bodyPr>
          <a:lstStyle/>
          <a:p>
            <a:pPr defTabSz="349483">
              <a:lnSpc>
                <a:spcPts val="2800"/>
              </a:lnSpc>
              <a:spcBef>
                <a:spcPts val="0"/>
              </a:spcBef>
              <a:defRPr sz="1512"/>
            </a:pPr>
            <a:r>
              <a:rPr lang="en-US" sz="2200" dirty="0"/>
              <a:t>It is a architectural design pattern.</a:t>
            </a:r>
          </a:p>
          <a:p>
            <a:pPr defTabSz="349483">
              <a:lnSpc>
                <a:spcPts val="2800"/>
              </a:lnSpc>
              <a:spcBef>
                <a:spcPts val="0"/>
              </a:spcBef>
              <a:defRPr sz="1512"/>
            </a:pPr>
            <a:r>
              <a:rPr lang="en-US" sz="2200" dirty="0"/>
              <a:t>What is the purpose of MVC design pattern? </a:t>
            </a:r>
          </a:p>
          <a:p>
            <a:pPr defTabSz="349483">
              <a:lnSpc>
                <a:spcPts val="2800"/>
              </a:lnSpc>
              <a:spcBef>
                <a:spcPts val="0"/>
              </a:spcBef>
              <a:defRPr sz="1512" b="1"/>
            </a:pPr>
            <a:r>
              <a:rPr sz="2200" dirty="0"/>
              <a:t>Intent</a:t>
            </a:r>
            <a:r>
              <a:rPr sz="2200" b="0" dirty="0"/>
              <a:t>:  Partition an applications into three parts </a:t>
            </a:r>
            <a:endParaRPr lang="en-US" sz="2200" b="0" dirty="0"/>
          </a:p>
          <a:p>
            <a:pPr lvl="1" defTabSz="349483">
              <a:lnSpc>
                <a:spcPts val="2800"/>
              </a:lnSpc>
              <a:spcBef>
                <a:spcPts val="0"/>
              </a:spcBef>
              <a:defRPr sz="1512" b="1"/>
            </a:pPr>
            <a:r>
              <a:rPr sz="2200" dirty="0"/>
              <a:t>Model </a:t>
            </a:r>
            <a:endParaRPr lang="en-US" sz="2200" dirty="0"/>
          </a:p>
          <a:p>
            <a:pPr lvl="1" defTabSz="349483">
              <a:lnSpc>
                <a:spcPts val="2800"/>
              </a:lnSpc>
              <a:spcBef>
                <a:spcPts val="0"/>
              </a:spcBef>
              <a:defRPr sz="1512" b="1"/>
            </a:pPr>
            <a:r>
              <a:rPr sz="2200" dirty="0"/>
              <a:t>View </a:t>
            </a:r>
            <a:endParaRPr lang="en-US" sz="2200" dirty="0"/>
          </a:p>
          <a:p>
            <a:pPr lvl="1" defTabSz="349483">
              <a:lnSpc>
                <a:spcPts val="2800"/>
              </a:lnSpc>
              <a:spcBef>
                <a:spcPts val="0"/>
              </a:spcBef>
              <a:defRPr sz="1512" b="1"/>
            </a:pPr>
            <a:r>
              <a:rPr sz="2200" dirty="0"/>
              <a:t>Controller </a:t>
            </a:r>
          </a:p>
          <a:p>
            <a:pPr marL="0" indent="0" defTabSz="349483">
              <a:lnSpc>
                <a:spcPts val="2800"/>
              </a:lnSpc>
              <a:spcBef>
                <a:spcPts val="0"/>
              </a:spcBef>
              <a:buSzTx/>
              <a:buNone/>
              <a:defRPr sz="1512"/>
            </a:pPr>
            <a:endParaRPr sz="2200" dirty="0"/>
          </a:p>
        </p:txBody>
      </p:sp>
      <p:pic>
        <p:nvPicPr>
          <p:cNvPr id="172" name="mvc.png" descr="mvc.png"/>
          <p:cNvPicPr>
            <a:picLocks noChangeAspect="1"/>
          </p:cNvPicPr>
          <p:nvPr/>
        </p:nvPicPr>
        <p:blipFill>
          <a:blip r:embed="rId3">
            <a:extLst/>
          </a:blip>
          <a:stretch>
            <a:fillRect/>
          </a:stretch>
        </p:blipFill>
        <p:spPr>
          <a:xfrm>
            <a:off x="2068497" y="3782531"/>
            <a:ext cx="5007006" cy="2491527"/>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30"/>
          <p:cNvSpPr txBox="1">
            <a:spLocks noGrp="1"/>
          </p:cNvSpPr>
          <p:nvPr>
            <p:ph type="title"/>
          </p:nvPr>
        </p:nvSpPr>
        <p:spPr>
          <a:xfrm>
            <a:off x="457200" y="274637"/>
            <a:ext cx="8229600" cy="1143004"/>
          </a:xfrm>
          <a:prstGeom prst="rect">
            <a:avLst/>
          </a:prstGeom>
        </p:spPr>
        <p:txBody>
          <a:bodyPr/>
          <a:lstStyle/>
          <a:p>
            <a:r>
              <a:t>Motivation</a:t>
            </a:r>
          </a:p>
        </p:txBody>
      </p:sp>
      <p:sp>
        <p:nvSpPr>
          <p:cNvPr id="127" name="Shape 131"/>
          <p:cNvSpPr txBox="1">
            <a:spLocks noGrp="1"/>
          </p:cNvSpPr>
          <p:nvPr>
            <p:ph type="body" idx="1"/>
          </p:nvPr>
        </p:nvSpPr>
        <p:spPr>
          <a:xfrm>
            <a:off x="457200" y="1612899"/>
            <a:ext cx="8229600" cy="4903883"/>
          </a:xfrm>
          <a:prstGeom prst="rect">
            <a:avLst/>
          </a:prstGeom>
        </p:spPr>
        <p:txBody>
          <a:bodyPr>
            <a:normAutofit/>
          </a:bodyPr>
          <a:lstStyle/>
          <a:p>
            <a:r>
              <a:rPr sz="2200" dirty="0"/>
              <a:t>Recent development of web applications and the infrastructure around it has implication on the design and the implementation of software</a:t>
            </a:r>
          </a:p>
          <a:p>
            <a:r>
              <a:rPr sz="2200" dirty="0"/>
              <a:t>With recent development we mean cloud computing:</a:t>
            </a:r>
          </a:p>
          <a:p>
            <a:pPr marL="800100" lvl="1" indent="-342900">
              <a:buChar char="•"/>
              <a:defRPr sz="2400"/>
            </a:pPr>
            <a:r>
              <a:rPr lang="en-US" sz="2200" dirty="0"/>
              <a:t>Software as a service SaaS (for example web shops)</a:t>
            </a:r>
          </a:p>
          <a:p>
            <a:pPr marL="800100" lvl="1" indent="-342900">
              <a:buChar char="•"/>
              <a:defRPr sz="2400"/>
            </a:pPr>
            <a:r>
              <a:rPr sz="2200" dirty="0"/>
              <a:t>Platform as a service PaaS (for example a servers)</a:t>
            </a:r>
          </a:p>
          <a:p>
            <a:pPr marL="800100" lvl="1" indent="-342900">
              <a:buChar char="•"/>
              <a:defRPr sz="2400"/>
            </a:pPr>
            <a:r>
              <a:rPr sz="2200" dirty="0"/>
              <a:t>Infrastructure as a service IaaS (for example hardware)</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Client server architecture"/>
          <p:cNvSpPr txBox="1">
            <a:spLocks noGrp="1"/>
          </p:cNvSpPr>
          <p:nvPr>
            <p:ph type="title"/>
          </p:nvPr>
        </p:nvSpPr>
        <p:spPr>
          <a:xfrm>
            <a:off x="457200" y="274638"/>
            <a:ext cx="8229600" cy="1143002"/>
          </a:xfrm>
          <a:prstGeom prst="rect">
            <a:avLst/>
          </a:prstGeom>
        </p:spPr>
        <p:txBody>
          <a:bodyPr/>
          <a:lstStyle/>
          <a:p>
            <a:r>
              <a:rPr dirty="0"/>
              <a:t>Client server architecture</a:t>
            </a:r>
          </a:p>
        </p:txBody>
      </p:sp>
      <p:sp>
        <p:nvSpPr>
          <p:cNvPr id="130" name="A distributed application structure is a partition of the tasks or workloads between servers, and service requesters, called clients…"/>
          <p:cNvSpPr txBox="1">
            <a:spLocks noGrp="1"/>
          </p:cNvSpPr>
          <p:nvPr>
            <p:ph type="body" idx="1"/>
          </p:nvPr>
        </p:nvSpPr>
        <p:spPr>
          <a:xfrm>
            <a:off x="457200" y="1600200"/>
            <a:ext cx="8229600" cy="4525963"/>
          </a:xfrm>
          <a:prstGeom prst="rect">
            <a:avLst/>
          </a:prstGeom>
        </p:spPr>
        <p:txBody>
          <a:bodyPr>
            <a:noAutofit/>
          </a:bodyPr>
          <a:lstStyle/>
          <a:p>
            <a:pPr>
              <a:spcBef>
                <a:spcPts val="0"/>
              </a:spcBef>
              <a:defRPr sz="1400">
                <a:latin typeface="+mn-lt"/>
                <a:ea typeface="+mn-ea"/>
                <a:cs typeface="+mn-cs"/>
                <a:sym typeface="Helvetica"/>
              </a:defRPr>
            </a:pPr>
            <a:r>
              <a:rPr lang="en-US" sz="2200" dirty="0"/>
              <a:t>The architecture we are using is a client server architecture </a:t>
            </a:r>
          </a:p>
          <a:p>
            <a:pPr>
              <a:spcBef>
                <a:spcPts val="0"/>
              </a:spcBef>
              <a:defRPr sz="1400">
                <a:latin typeface="+mn-lt"/>
                <a:ea typeface="+mn-ea"/>
                <a:cs typeface="+mn-cs"/>
                <a:sym typeface="Helvetica"/>
              </a:defRPr>
            </a:pPr>
            <a:r>
              <a:rPr sz="2200" dirty="0"/>
              <a:t>A server</a:t>
            </a:r>
            <a:r>
              <a:rPr lang="en-US" sz="2200" dirty="0"/>
              <a:t> node</a:t>
            </a:r>
            <a:r>
              <a:rPr sz="2200" dirty="0"/>
              <a:t> runs one or more server programs which share their resources with clients</a:t>
            </a:r>
          </a:p>
          <a:p>
            <a:pPr>
              <a:spcBef>
                <a:spcPts val="0"/>
              </a:spcBef>
              <a:defRPr sz="1400">
                <a:latin typeface="+mn-lt"/>
                <a:ea typeface="+mn-ea"/>
                <a:cs typeface="+mn-cs"/>
                <a:sym typeface="Helvetica"/>
              </a:defRPr>
            </a:pPr>
            <a:r>
              <a:rPr sz="2200" dirty="0"/>
              <a:t>A client</a:t>
            </a:r>
            <a:r>
              <a:rPr lang="en-US" sz="2200" dirty="0"/>
              <a:t> node </a:t>
            </a:r>
            <a:r>
              <a:rPr sz="2200" dirty="0"/>
              <a:t>does not share any of its resources, but requests a server's content or service function</a:t>
            </a:r>
            <a:endParaRPr lang="en-US" sz="2200" dirty="0"/>
          </a:p>
          <a:p>
            <a:pPr marL="140367" indent="-140367">
              <a:spcBef>
                <a:spcPts val="0"/>
              </a:spcBef>
              <a:buFontTx/>
              <a:defRPr sz="1400">
                <a:latin typeface="+mn-lt"/>
                <a:ea typeface="+mn-ea"/>
                <a:cs typeface="+mn-cs"/>
                <a:sym typeface="Helvetica"/>
              </a:defRPr>
            </a:pPr>
            <a:endParaRPr lang="en-US" sz="2200" dirty="0"/>
          </a:p>
          <a:p>
            <a:pPr marL="0" indent="0">
              <a:spcBef>
                <a:spcPts val="0"/>
              </a:spcBef>
              <a:buNone/>
              <a:defRPr sz="1400">
                <a:latin typeface="+mn-lt"/>
                <a:ea typeface="+mn-ea"/>
                <a:cs typeface="+mn-cs"/>
                <a:sym typeface="Helvetica"/>
              </a:defRPr>
            </a:pPr>
            <a:endParaRPr sz="2200" dirty="0"/>
          </a:p>
        </p:txBody>
      </p:sp>
      <p:pic>
        <p:nvPicPr>
          <p:cNvPr id="5" name="client-server.png" descr="client-server.png">
            <a:extLst>
              <a:ext uri="{FF2B5EF4-FFF2-40B4-BE49-F238E27FC236}">
                <a16:creationId xmlns:a16="http://schemas.microsoft.com/office/drawing/2014/main" id="{83C6F439-E3F1-4F45-8EE3-D0A6ACF5AB43}"/>
              </a:ext>
            </a:extLst>
          </p:cNvPr>
          <p:cNvPicPr>
            <a:picLocks noChangeAspect="1"/>
          </p:cNvPicPr>
          <p:nvPr/>
        </p:nvPicPr>
        <p:blipFill>
          <a:blip r:embed="rId3">
            <a:extLst/>
          </a:blip>
          <a:stretch>
            <a:fillRect/>
          </a:stretch>
        </p:blipFill>
        <p:spPr>
          <a:xfrm>
            <a:off x="1287568" y="3589361"/>
            <a:ext cx="6300882" cy="2221062"/>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E7EFC-C77D-1F4E-B8AE-B869D4F6D54E}"/>
              </a:ext>
            </a:extLst>
          </p:cNvPr>
          <p:cNvSpPr>
            <a:spLocks noGrp="1"/>
          </p:cNvSpPr>
          <p:nvPr>
            <p:ph type="title"/>
          </p:nvPr>
        </p:nvSpPr>
        <p:spPr/>
        <p:txBody>
          <a:bodyPr/>
          <a:lstStyle/>
          <a:p>
            <a:r>
              <a:rPr lang="en-US" dirty="0"/>
              <a:t>Client server architecture…</a:t>
            </a:r>
          </a:p>
        </p:txBody>
      </p:sp>
      <p:sp>
        <p:nvSpPr>
          <p:cNvPr id="3" name="Text Placeholder 2">
            <a:extLst>
              <a:ext uri="{FF2B5EF4-FFF2-40B4-BE49-F238E27FC236}">
                <a16:creationId xmlns:a16="http://schemas.microsoft.com/office/drawing/2014/main" id="{E71DB771-3524-8440-888F-9B921B9E0647}"/>
              </a:ext>
            </a:extLst>
          </p:cNvPr>
          <p:cNvSpPr>
            <a:spLocks noGrp="1"/>
          </p:cNvSpPr>
          <p:nvPr>
            <p:ph type="body" idx="1"/>
          </p:nvPr>
        </p:nvSpPr>
        <p:spPr/>
        <p:txBody>
          <a:bodyPr>
            <a:normAutofit/>
          </a:bodyPr>
          <a:lstStyle/>
          <a:p>
            <a:pPr>
              <a:spcBef>
                <a:spcPts val="0"/>
              </a:spcBef>
              <a:defRPr sz="1400">
                <a:latin typeface="+mn-lt"/>
                <a:ea typeface="+mn-ea"/>
                <a:cs typeface="+mn-cs"/>
                <a:sym typeface="Helvetica"/>
              </a:defRPr>
            </a:pPr>
            <a:r>
              <a:rPr lang="en-US" sz="2200" dirty="0">
                <a:sym typeface="Helvetica"/>
              </a:rPr>
              <a:t>Client and server communication is implemented using network protocols. </a:t>
            </a:r>
          </a:p>
          <a:p>
            <a:pPr>
              <a:spcBef>
                <a:spcPts val="0"/>
              </a:spcBef>
              <a:defRPr sz="1400">
                <a:latin typeface="+mn-lt"/>
                <a:ea typeface="+mn-ea"/>
                <a:cs typeface="+mn-cs"/>
                <a:sym typeface="Helvetica"/>
              </a:defRPr>
            </a:pPr>
            <a:r>
              <a:rPr lang="en-US" sz="2200" dirty="0">
                <a:sym typeface="Helvetica"/>
              </a:rPr>
              <a:t>What is the function of a protocol? </a:t>
            </a:r>
          </a:p>
          <a:p>
            <a:pPr>
              <a:spcBef>
                <a:spcPts val="0"/>
              </a:spcBef>
              <a:defRPr sz="1400">
                <a:latin typeface="+mn-lt"/>
                <a:ea typeface="+mn-ea"/>
                <a:cs typeface="+mn-cs"/>
                <a:sym typeface="Helvetica"/>
              </a:defRPr>
            </a:pPr>
            <a:endParaRPr lang="en-US" sz="2200" dirty="0">
              <a:sym typeface="Helvetica"/>
            </a:endParaRPr>
          </a:p>
          <a:p>
            <a:pPr>
              <a:spcBef>
                <a:spcPts val="0"/>
              </a:spcBef>
              <a:defRPr sz="1400">
                <a:latin typeface="+mn-lt"/>
                <a:ea typeface="+mn-ea"/>
                <a:cs typeface="+mn-cs"/>
                <a:sym typeface="Helvetica"/>
              </a:defRPr>
            </a:pPr>
            <a:endParaRPr lang="en-US" sz="2200" dirty="0">
              <a:sym typeface="Helvetica"/>
            </a:endParaRPr>
          </a:p>
        </p:txBody>
      </p:sp>
      <p:pic>
        <p:nvPicPr>
          <p:cNvPr id="4" name="Picture 3">
            <a:extLst>
              <a:ext uri="{FF2B5EF4-FFF2-40B4-BE49-F238E27FC236}">
                <a16:creationId xmlns:a16="http://schemas.microsoft.com/office/drawing/2014/main" id="{9A374C73-F352-2048-B7FD-77F90AEE6E0C}"/>
              </a:ext>
            </a:extLst>
          </p:cNvPr>
          <p:cNvPicPr>
            <a:picLocks noChangeAspect="1"/>
          </p:cNvPicPr>
          <p:nvPr/>
        </p:nvPicPr>
        <p:blipFill>
          <a:blip r:embed="rId3"/>
          <a:stretch>
            <a:fillRect/>
          </a:stretch>
        </p:blipFill>
        <p:spPr>
          <a:xfrm>
            <a:off x="2857500" y="2697163"/>
            <a:ext cx="3429000" cy="3429000"/>
          </a:xfrm>
          <a:prstGeom prst="rect">
            <a:avLst/>
          </a:prstGeom>
        </p:spPr>
      </p:pic>
    </p:spTree>
    <p:extLst>
      <p:ext uri="{BB962C8B-B14F-4D97-AF65-F5344CB8AC3E}">
        <p14:creationId xmlns:p14="http://schemas.microsoft.com/office/powerpoint/2010/main" val="3028382538"/>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4C19C-DC5F-D94E-917E-B849464C5205}"/>
              </a:ext>
            </a:extLst>
          </p:cNvPr>
          <p:cNvSpPr>
            <a:spLocks noGrp="1"/>
          </p:cNvSpPr>
          <p:nvPr>
            <p:ph type="title"/>
          </p:nvPr>
        </p:nvSpPr>
        <p:spPr/>
        <p:txBody>
          <a:bodyPr/>
          <a:lstStyle/>
          <a:p>
            <a:r>
              <a:rPr lang="en-US" dirty="0"/>
              <a:t>Client server architecture</a:t>
            </a:r>
          </a:p>
        </p:txBody>
      </p:sp>
      <p:sp>
        <p:nvSpPr>
          <p:cNvPr id="3" name="Text Placeholder 2">
            <a:extLst>
              <a:ext uri="{FF2B5EF4-FFF2-40B4-BE49-F238E27FC236}">
                <a16:creationId xmlns:a16="http://schemas.microsoft.com/office/drawing/2014/main" id="{3AFD8CFF-C57E-0E40-AFE5-FB3943C203C6}"/>
              </a:ext>
            </a:extLst>
          </p:cNvPr>
          <p:cNvSpPr>
            <a:spLocks noGrp="1"/>
          </p:cNvSpPr>
          <p:nvPr>
            <p:ph type="body" idx="1"/>
          </p:nvPr>
        </p:nvSpPr>
        <p:spPr/>
        <p:txBody>
          <a:bodyPr/>
          <a:lstStyle/>
          <a:p>
            <a:r>
              <a:rPr lang="en-US" dirty="0"/>
              <a:t>Demo (run the app) </a:t>
            </a:r>
          </a:p>
        </p:txBody>
      </p:sp>
    </p:spTree>
    <p:extLst>
      <p:ext uri="{BB962C8B-B14F-4D97-AF65-F5344CB8AC3E}">
        <p14:creationId xmlns:p14="http://schemas.microsoft.com/office/powerpoint/2010/main" val="4265757277"/>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 name="Shape 143"/>
          <p:cNvSpPr txBox="1">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pPr algn="l" defTabSz="914400">
              <a:lnSpc>
                <a:spcPct val="90000"/>
              </a:lnSpc>
              <a:spcBef>
                <a:spcPct val="0"/>
              </a:spcBef>
            </a:pPr>
            <a:r>
              <a:rPr lang="en-US" kern="1200" dirty="0">
                <a:solidFill>
                  <a:schemeClr val="tx1"/>
                </a:solidFill>
              </a:rPr>
              <a:t>Networking</a:t>
            </a:r>
          </a:p>
        </p:txBody>
      </p:sp>
      <p:sp>
        <p:nvSpPr>
          <p:cNvPr id="134" name="Shape 144"/>
          <p:cNvSpPr txBox="1">
            <a:spLocks noGrp="1"/>
          </p:cNvSpPr>
          <p:nvPr>
            <p:ph type="body" idx="1"/>
          </p:nvPr>
        </p:nvSpPr>
        <p:spPr>
          <a:xfrm>
            <a:off x="628650" y="1825625"/>
            <a:ext cx="3761613" cy="4351338"/>
          </a:xfrm>
          <a:prstGeom prst="rect">
            <a:avLst/>
          </a:prstGeom>
        </p:spPr>
        <p:txBody>
          <a:bodyPr vert="horz" lIns="91440" tIns="45720" rIns="91440" bIns="45720" rtlCol="0">
            <a:noAutofit/>
          </a:bodyPr>
          <a:lstStyle/>
          <a:p>
            <a:pPr marL="133348" indent="-228600" defTabSz="914400">
              <a:lnSpc>
                <a:spcPct val="90000"/>
              </a:lnSpc>
              <a:spcBef>
                <a:spcPts val="0"/>
              </a:spcBef>
              <a:spcAft>
                <a:spcPts val="600"/>
              </a:spcAft>
              <a:buFont typeface="Arial" panose="020B0604020202020204" pitchFamily="34" charset="0"/>
              <a:buChar char="•"/>
              <a:defRPr sz="2280">
                <a:latin typeface="+mn-lt"/>
                <a:ea typeface="+mn-ea"/>
                <a:cs typeface="+mn-cs"/>
                <a:sym typeface="Helvetica"/>
              </a:defRPr>
            </a:pPr>
            <a:r>
              <a:rPr lang="en-US" sz="1600" kern="1200" dirty="0">
                <a:solidFill>
                  <a:schemeClr val="tx1"/>
                </a:solidFill>
                <a:latin typeface="+mn-lt"/>
                <a:ea typeface="+mn-ea"/>
                <a:cs typeface="+mn-cs"/>
              </a:rPr>
              <a:t>What is a  </a:t>
            </a:r>
            <a:r>
              <a:rPr lang="en-US" sz="1600" b="1" kern="1200" dirty="0">
                <a:solidFill>
                  <a:schemeClr val="tx1"/>
                </a:solidFill>
                <a:latin typeface="+mn-lt"/>
                <a:ea typeface="+mn-ea"/>
                <a:cs typeface="+mn-cs"/>
              </a:rPr>
              <a:t>computer network</a:t>
            </a:r>
            <a:r>
              <a:rPr lang="en-US" sz="1600" kern="1200" dirty="0">
                <a:solidFill>
                  <a:schemeClr val="tx1"/>
                </a:solidFill>
                <a:latin typeface="+mn-lt"/>
                <a:ea typeface="+mn-ea"/>
                <a:cs typeface="+mn-cs"/>
              </a:rPr>
              <a:t> or </a:t>
            </a:r>
            <a:r>
              <a:rPr lang="en-US" sz="1600" b="1" kern="1200" dirty="0">
                <a:solidFill>
                  <a:schemeClr val="tx1"/>
                </a:solidFill>
                <a:latin typeface="+mn-lt"/>
                <a:ea typeface="+mn-ea"/>
                <a:cs typeface="+mn-cs"/>
              </a:rPr>
              <a:t>data network?</a:t>
            </a:r>
            <a:r>
              <a:rPr lang="en-US" sz="1600" kern="1200" dirty="0">
                <a:solidFill>
                  <a:schemeClr val="tx1"/>
                </a:solidFill>
                <a:latin typeface="+mn-lt"/>
                <a:ea typeface="+mn-ea"/>
                <a:cs typeface="+mn-cs"/>
              </a:rPr>
              <a:t> </a:t>
            </a:r>
          </a:p>
          <a:p>
            <a:pPr marL="133348" indent="-228600" defTabSz="914400">
              <a:lnSpc>
                <a:spcPct val="90000"/>
              </a:lnSpc>
              <a:spcBef>
                <a:spcPts val="0"/>
              </a:spcBef>
              <a:spcAft>
                <a:spcPts val="600"/>
              </a:spcAft>
              <a:buFont typeface="Arial" panose="020B0604020202020204" pitchFamily="34" charset="0"/>
              <a:buChar char="•"/>
              <a:defRPr sz="2280">
                <a:latin typeface="+mn-lt"/>
                <a:ea typeface="+mn-ea"/>
                <a:cs typeface="+mn-cs"/>
                <a:sym typeface="Helvetica"/>
              </a:defRPr>
            </a:pPr>
            <a:r>
              <a:rPr lang="en-US" sz="1600" kern="1200" dirty="0">
                <a:solidFill>
                  <a:schemeClr val="tx1"/>
                </a:solidFill>
                <a:latin typeface="+mn-lt"/>
                <a:ea typeface="+mn-ea"/>
                <a:cs typeface="+mn-cs"/>
              </a:rPr>
              <a:t>How are data transmitted in the network?</a:t>
            </a:r>
          </a:p>
          <a:p>
            <a:pPr marL="133348" indent="-228600" defTabSz="914400">
              <a:lnSpc>
                <a:spcPct val="90000"/>
              </a:lnSpc>
              <a:spcBef>
                <a:spcPts val="0"/>
              </a:spcBef>
              <a:spcAft>
                <a:spcPts val="600"/>
              </a:spcAft>
              <a:buFont typeface="Arial" panose="020B0604020202020204" pitchFamily="34" charset="0"/>
              <a:buChar char="•"/>
              <a:defRPr sz="2280">
                <a:latin typeface="+mn-lt"/>
                <a:ea typeface="+mn-ea"/>
                <a:cs typeface="+mn-cs"/>
                <a:sym typeface="Helvetica"/>
              </a:defRPr>
            </a:pPr>
            <a:r>
              <a:rPr lang="en-US" sz="1600" kern="1200" dirty="0">
                <a:solidFill>
                  <a:schemeClr val="tx1"/>
                </a:solidFill>
                <a:latin typeface="+mn-lt"/>
                <a:ea typeface="+mn-ea"/>
                <a:cs typeface="+mn-cs"/>
              </a:rPr>
              <a:t>Layers are characterized through their organizational purpose: </a:t>
            </a:r>
          </a:p>
          <a:p>
            <a:pPr marL="495298" lvl="1"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r>
              <a:rPr lang="en-US" sz="1600" kern="1200" dirty="0">
                <a:solidFill>
                  <a:schemeClr val="tx1"/>
                </a:solidFill>
                <a:latin typeface="+mn-lt"/>
                <a:ea typeface="+mn-ea"/>
                <a:cs typeface="+mn-cs"/>
              </a:rPr>
              <a:t>Local area network (LAN) which is usually limited to a building</a:t>
            </a:r>
          </a:p>
          <a:p>
            <a:pPr marL="495298" lvl="1"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r>
              <a:rPr lang="en-US" sz="1600" kern="1200" dirty="0">
                <a:solidFill>
                  <a:schemeClr val="tx1"/>
                </a:solidFill>
                <a:latin typeface="+mn-lt"/>
                <a:ea typeface="+mn-ea"/>
                <a:cs typeface="+mn-cs"/>
              </a:rPr>
              <a:t>Wide area network (WAN) which extends over a large geographical distance</a:t>
            </a:r>
          </a:p>
          <a:p>
            <a:pPr marL="495298" lvl="1"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r>
              <a:rPr lang="en-US" sz="1600" kern="1200" dirty="0">
                <a:solidFill>
                  <a:schemeClr val="tx1"/>
                </a:solidFill>
                <a:latin typeface="+mn-lt"/>
                <a:ea typeface="+mn-ea"/>
                <a:cs typeface="+mn-cs"/>
              </a:rPr>
              <a:t>Virtual Private network (VPN) which uses tunneling to connect to another network </a:t>
            </a:r>
          </a:p>
        </p:txBody>
      </p:sp>
      <p:pic>
        <p:nvPicPr>
          <p:cNvPr id="2" name="Picture 1">
            <a:extLst>
              <a:ext uri="{FF2B5EF4-FFF2-40B4-BE49-F238E27FC236}">
                <a16:creationId xmlns:a16="http://schemas.microsoft.com/office/drawing/2014/main" id="{B733C001-7794-9A4E-9BAA-978CA63304DC}"/>
              </a:ext>
            </a:extLst>
          </p:cNvPr>
          <p:cNvPicPr>
            <a:picLocks noChangeAspect="1"/>
          </p:cNvPicPr>
          <p:nvPr/>
        </p:nvPicPr>
        <p:blipFill rotWithShape="1">
          <a:blip r:embed="rId3"/>
          <a:srcRect l="14126" r="8317" b="1"/>
          <a:stretch/>
        </p:blipFill>
        <p:spPr>
          <a:xfrm>
            <a:off x="4753737" y="1904281"/>
            <a:ext cx="3805552" cy="4272681"/>
          </a:xfrm>
          <a:prstGeom prst="rect">
            <a:avLst/>
          </a:prstGeom>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6" name="Shape 146"/>
          <p:cNvSpPr txBox="1">
            <a:spLocks noGrp="1"/>
          </p:cNvSpPr>
          <p:nvPr>
            <p:ph type="title"/>
          </p:nvPr>
        </p:nvSpPr>
        <p:spPr>
          <a:xfrm>
            <a:off x="457200" y="274637"/>
            <a:ext cx="8229600" cy="1143004"/>
          </a:xfrm>
          <a:prstGeom prst="rect">
            <a:avLst/>
          </a:prstGeom>
        </p:spPr>
        <p:txBody>
          <a:bodyPr/>
          <a:lstStyle/>
          <a:p>
            <a:r>
              <a:t>Network topologies</a:t>
            </a:r>
          </a:p>
        </p:txBody>
      </p:sp>
      <p:sp>
        <p:nvSpPr>
          <p:cNvPr id="137" name="Shape 147"/>
          <p:cNvSpPr txBox="1">
            <a:spLocks noGrp="1"/>
          </p:cNvSpPr>
          <p:nvPr>
            <p:ph type="body" sz="half" idx="1"/>
          </p:nvPr>
        </p:nvSpPr>
        <p:spPr>
          <a:xfrm>
            <a:off x="632174" y="4299506"/>
            <a:ext cx="7532773" cy="2132943"/>
          </a:xfrm>
          <a:prstGeom prst="rect">
            <a:avLst/>
          </a:prstGeom>
        </p:spPr>
        <p:txBody>
          <a:bodyPr>
            <a:normAutofit lnSpcReduction="10000"/>
          </a:bodyPr>
          <a:lstStyle/>
          <a:p>
            <a:pPr marL="117896" indent="-117896" defTabSz="157194">
              <a:spcBef>
                <a:spcPts val="100"/>
              </a:spcBef>
              <a:defRPr sz="1444"/>
            </a:pPr>
            <a:endParaRPr dirty="0"/>
          </a:p>
          <a:p>
            <a:pPr marL="117896" indent="-117896" defTabSz="157194">
              <a:spcBef>
                <a:spcPts val="100"/>
              </a:spcBef>
              <a:defRPr sz="1444"/>
            </a:pPr>
            <a:r>
              <a:rPr dirty="0"/>
              <a:t>A network </a:t>
            </a:r>
            <a:r>
              <a:rPr dirty="0" err="1"/>
              <a:t>topologie</a:t>
            </a:r>
            <a:r>
              <a:rPr dirty="0"/>
              <a:t> is a graph structure used to connect/link different nodes to create a network </a:t>
            </a:r>
          </a:p>
          <a:p>
            <a:pPr marL="117896" indent="-117896" defTabSz="157194">
              <a:spcBef>
                <a:spcPts val="100"/>
              </a:spcBef>
              <a:defRPr sz="1444"/>
            </a:pPr>
            <a:r>
              <a:rPr dirty="0"/>
              <a:t>Nodes could be any hardware components such as hosts, switches, servers, routers, printers </a:t>
            </a:r>
            <a:r>
              <a:rPr dirty="0" err="1"/>
              <a:t>etc</a:t>
            </a:r>
            <a:r>
              <a:rPr dirty="0"/>
              <a:t>) that are connected/linked   </a:t>
            </a:r>
          </a:p>
          <a:p>
            <a:pPr marL="117896" indent="-117896" defTabSz="157194">
              <a:spcBef>
                <a:spcPts val="100"/>
              </a:spcBef>
              <a:defRPr sz="1444"/>
            </a:pPr>
            <a:r>
              <a:rPr dirty="0"/>
              <a:t>Every topology shown above has it’s own dis-/advantages</a:t>
            </a:r>
          </a:p>
          <a:p>
            <a:pPr marL="117896" indent="-117896" defTabSz="157194">
              <a:spcBef>
                <a:spcPts val="100"/>
              </a:spcBef>
              <a:defRPr sz="1444"/>
            </a:pPr>
            <a:r>
              <a:rPr dirty="0"/>
              <a:t>For example in a star topology the fail of the central node breaks the connection completely</a:t>
            </a:r>
          </a:p>
          <a:p>
            <a:pPr marL="117896" indent="-117896" defTabSz="157194">
              <a:spcBef>
                <a:spcPts val="100"/>
              </a:spcBef>
              <a:defRPr sz="1444"/>
            </a:pPr>
            <a:r>
              <a:rPr dirty="0"/>
              <a:t>Data in the network are transmitted through one or the combination of different topologies </a:t>
            </a:r>
          </a:p>
        </p:txBody>
      </p:sp>
      <p:pic>
        <p:nvPicPr>
          <p:cNvPr id="138" name="image1.tif" descr="image1.tif"/>
          <p:cNvPicPr>
            <a:picLocks noChangeAspect="1"/>
          </p:cNvPicPr>
          <p:nvPr/>
        </p:nvPicPr>
        <p:blipFill>
          <a:blip r:embed="rId2">
            <a:extLst/>
          </a:blip>
          <a:stretch>
            <a:fillRect/>
          </a:stretch>
        </p:blipFill>
        <p:spPr>
          <a:xfrm>
            <a:off x="1395184" y="1177251"/>
            <a:ext cx="6353880" cy="3114401"/>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3" name="Shape 173"/>
          <p:cNvSpPr txBox="1">
            <a:spLocks noGrp="1"/>
          </p:cNvSpPr>
          <p:nvPr>
            <p:ph type="title"/>
          </p:nvPr>
        </p:nvSpPr>
        <p:spPr>
          <a:xfrm>
            <a:off x="457200" y="274637"/>
            <a:ext cx="8229600" cy="1143004"/>
          </a:xfrm>
          <a:prstGeom prst="rect">
            <a:avLst/>
          </a:prstGeom>
        </p:spPr>
        <p:txBody>
          <a:bodyPr/>
          <a:lstStyle/>
          <a:p>
            <a:r>
              <a:t>OSI model</a:t>
            </a:r>
          </a:p>
        </p:txBody>
      </p:sp>
      <p:sp>
        <p:nvSpPr>
          <p:cNvPr id="154" name="Shape 174"/>
          <p:cNvSpPr txBox="1">
            <a:spLocks noGrp="1"/>
          </p:cNvSpPr>
          <p:nvPr>
            <p:ph type="body" sz="half" idx="1"/>
          </p:nvPr>
        </p:nvSpPr>
        <p:spPr>
          <a:xfrm>
            <a:off x="457200" y="1447800"/>
            <a:ext cx="8229600" cy="1896737"/>
          </a:xfrm>
          <a:prstGeom prst="rect">
            <a:avLst/>
          </a:prstGeom>
        </p:spPr>
        <p:txBody>
          <a:bodyPr/>
          <a:lstStyle/>
          <a:p>
            <a:pPr marL="210551" indent="-210551" defTabSz="298322">
              <a:spcBef>
                <a:spcPts val="0"/>
              </a:spcBef>
              <a:buFontTx/>
              <a:defRPr sz="2100">
                <a:solidFill>
                  <a:srgbClr val="252525"/>
                </a:solidFill>
              </a:defRPr>
            </a:pPr>
            <a:r>
              <a:rPr dirty="0"/>
              <a:t>Open Systems Interconnection model (OSI model)</a:t>
            </a:r>
          </a:p>
          <a:p>
            <a:pPr marL="210551" indent="-210551" defTabSz="298322">
              <a:spcBef>
                <a:spcPts val="0"/>
              </a:spcBef>
              <a:buFontTx/>
              <a:defRPr sz="2100">
                <a:solidFill>
                  <a:srgbClr val="252525"/>
                </a:solidFill>
              </a:defRPr>
            </a:pPr>
            <a:r>
              <a:rPr dirty="0"/>
              <a:t>I</a:t>
            </a:r>
            <a:r>
              <a:rPr dirty="0">
                <a:solidFill>
                  <a:srgbClr val="040404"/>
                </a:solidFill>
              </a:rPr>
              <a:t>t is a conceptual model </a:t>
            </a:r>
            <a:r>
              <a:rPr dirty="0"/>
              <a:t>that </a:t>
            </a:r>
            <a:r>
              <a:rPr lang="en-US" dirty="0"/>
              <a:t>characterizes</a:t>
            </a:r>
            <a:r>
              <a:rPr dirty="0"/>
              <a:t> and </a:t>
            </a:r>
            <a:r>
              <a:rPr lang="en-US" dirty="0"/>
              <a:t>standardizes</a:t>
            </a:r>
            <a:r>
              <a:rPr dirty="0"/>
              <a:t> the communication of a telecommunication or computing system</a:t>
            </a:r>
          </a:p>
          <a:p>
            <a:pPr marL="210551" indent="-210551" defTabSz="298322">
              <a:spcBef>
                <a:spcPts val="0"/>
              </a:spcBef>
              <a:buFontTx/>
              <a:defRPr sz="2100">
                <a:solidFill>
                  <a:srgbClr val="252525"/>
                </a:solidFill>
              </a:defRPr>
            </a:pPr>
            <a:r>
              <a:rPr dirty="0"/>
              <a:t>Consist of 7 layers, each layer adds more information to the header of the package that is been sent from a host to another one</a:t>
            </a:r>
          </a:p>
        </p:txBody>
      </p:sp>
      <p:pic>
        <p:nvPicPr>
          <p:cNvPr id="155" name="image4.png" descr="image4.png"/>
          <p:cNvPicPr>
            <a:picLocks noChangeAspect="1"/>
          </p:cNvPicPr>
          <p:nvPr/>
        </p:nvPicPr>
        <p:blipFill>
          <a:blip r:embed="rId2">
            <a:extLst/>
          </a:blip>
          <a:srcRect l="5421" t="267" r="71055" b="267"/>
          <a:stretch>
            <a:fillRect/>
          </a:stretch>
        </p:blipFill>
        <p:spPr>
          <a:xfrm>
            <a:off x="2237646" y="3234997"/>
            <a:ext cx="2075256" cy="3032912"/>
          </a:xfrm>
          <a:prstGeom prst="rect">
            <a:avLst/>
          </a:prstGeom>
          <a:ln w="12700">
            <a:miter lim="400000"/>
          </a:ln>
        </p:spPr>
      </p:pic>
      <p:pic>
        <p:nvPicPr>
          <p:cNvPr id="156" name="image4.png" descr="image4.png"/>
          <p:cNvPicPr>
            <a:picLocks noChangeAspect="1"/>
          </p:cNvPicPr>
          <p:nvPr/>
        </p:nvPicPr>
        <p:blipFill>
          <a:blip r:embed="rId2">
            <a:extLst/>
          </a:blip>
          <a:srcRect l="68042" t="267" b="267"/>
          <a:stretch>
            <a:fillRect/>
          </a:stretch>
        </p:blipFill>
        <p:spPr>
          <a:xfrm>
            <a:off x="4312902" y="3234997"/>
            <a:ext cx="2819298" cy="3032912"/>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873</TotalTime>
  <Words>1093</Words>
  <Application>Microsoft Macintosh PowerPoint</Application>
  <PresentationFormat>On-screen Show (4:3)</PresentationFormat>
  <Paragraphs>128</Paragraphs>
  <Slides>20</Slides>
  <Notes>8</Notes>
  <HiddenSlides>3</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Helvetica</vt:lpstr>
      <vt:lpstr>Office Theme</vt:lpstr>
      <vt:lpstr>Networking and distributed applications</vt:lpstr>
      <vt:lpstr>Motivation…</vt:lpstr>
      <vt:lpstr>Motivation</vt:lpstr>
      <vt:lpstr>Client server architecture</vt:lpstr>
      <vt:lpstr>Client server architecture…</vt:lpstr>
      <vt:lpstr>Client server architecture</vt:lpstr>
      <vt:lpstr>Networking</vt:lpstr>
      <vt:lpstr>Network topologies</vt:lpstr>
      <vt:lpstr>OSI model</vt:lpstr>
      <vt:lpstr>Common network layers and data flow</vt:lpstr>
      <vt:lpstr>Internet protocol</vt:lpstr>
      <vt:lpstr>IPv4 sample</vt:lpstr>
      <vt:lpstr>Subnet mask</vt:lpstr>
      <vt:lpstr>IPv6</vt:lpstr>
      <vt:lpstr>Code example </vt:lpstr>
      <vt:lpstr> Transport layer protocols UPD vs TCP</vt:lpstr>
      <vt:lpstr>TCP vs. UDP</vt:lpstr>
      <vt:lpstr>Web applications</vt:lpstr>
      <vt:lpstr>Web application</vt:lpstr>
      <vt:lpstr>Model-View-Controller (MVC)</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Networking and distributed applications</dc:title>
  <cp:lastModifiedBy>Omar, A. (Ahmad)</cp:lastModifiedBy>
  <cp:revision>94</cp:revision>
  <dcterms:modified xsi:type="dcterms:W3CDTF">2018-09-20T11:16:24Z</dcterms:modified>
</cp:coreProperties>
</file>